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8" r:id="rId3"/>
    <p:sldId id="286" r:id="rId4"/>
    <p:sldId id="272" r:id="rId5"/>
    <p:sldId id="273" r:id="rId6"/>
    <p:sldId id="288" r:id="rId7"/>
    <p:sldId id="280" r:id="rId8"/>
    <p:sldId id="279" r:id="rId9"/>
    <p:sldId id="282" r:id="rId10"/>
    <p:sldId id="281" r:id="rId11"/>
    <p:sldId id="277" r:id="rId12"/>
    <p:sldId id="259" r:id="rId13"/>
    <p:sldId id="258" r:id="rId14"/>
    <p:sldId id="260" r:id="rId15"/>
    <p:sldId id="261" r:id="rId16"/>
    <p:sldId id="262" r:id="rId17"/>
    <p:sldId id="289" r:id="rId18"/>
    <p:sldId id="264" r:id="rId19"/>
    <p:sldId id="265" r:id="rId20"/>
    <p:sldId id="266" r:id="rId21"/>
    <p:sldId id="267" r:id="rId22"/>
    <p:sldId id="268" r:id="rId23"/>
    <p:sldId id="287"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AD3AF-C76E-5C47-96D4-7DF6E75053B4}" type="datetimeFigureOut">
              <a:rPr lang="en-US" smtClean="0"/>
              <a:t>4/17/20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593D9-0217-574B-955D-3169ADF7D29E}" type="slidenum">
              <a:rPr lang="en-US" smtClean="0"/>
              <a:t>‹#›</a:t>
            </a:fld>
            <a:endParaRPr lang="en-US"/>
          </a:p>
        </p:txBody>
      </p:sp>
    </p:spTree>
    <p:extLst>
      <p:ext uri="{BB962C8B-B14F-4D97-AF65-F5344CB8AC3E}">
        <p14:creationId xmlns:p14="http://schemas.microsoft.com/office/powerpoint/2010/main" val="86090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Prompting words/thoughts:</a:t>
            </a:r>
          </a:p>
          <a:p>
            <a:endParaRPr lang="en-US"/>
          </a:p>
          <a:p>
            <a:r>
              <a:rPr lang="en-US"/>
              <a:t>If teachers are stuck or participation is slow to start ask them what these words mean to them:</a:t>
            </a:r>
          </a:p>
          <a:p>
            <a:r>
              <a:rPr lang="en-US"/>
              <a:t>Facilitator or guide. Flexibility,  communication, collaboration, critical thinking. </a:t>
            </a:r>
          </a:p>
        </p:txBody>
      </p:sp>
      <p:sp>
        <p:nvSpPr>
          <p:cNvPr id="4" name="Slide Number Placeholder 3"/>
          <p:cNvSpPr>
            <a:spLocks noGrp="1"/>
          </p:cNvSpPr>
          <p:nvPr>
            <p:ph type="sldNum" sz="quarter" idx="5"/>
          </p:nvPr>
        </p:nvSpPr>
        <p:spPr/>
        <p:txBody>
          <a:bodyPr/>
          <a:lstStyle/>
          <a:p>
            <a:fld id="{7DC593D9-0217-574B-955D-3169ADF7D29E}" type="slidenum">
              <a:rPr lang="en-US" smtClean="0"/>
              <a:t>1</a:t>
            </a:fld>
            <a:endParaRPr lang="en-US"/>
          </a:p>
        </p:txBody>
      </p:sp>
    </p:spTree>
    <p:extLst>
      <p:ext uri="{BB962C8B-B14F-4D97-AF65-F5344CB8AC3E}">
        <p14:creationId xmlns:p14="http://schemas.microsoft.com/office/powerpoint/2010/main" val="2255406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Invite teachers to share some ways that they implement these 21</a:t>
            </a:r>
            <a:r>
              <a:rPr lang="en-US" baseline="30000"/>
              <a:t>st</a:t>
            </a:r>
            <a:r>
              <a:rPr lang="en-US"/>
              <a:t> century skills.</a:t>
            </a:r>
          </a:p>
          <a:p>
            <a:r>
              <a:rPr lang="en-US"/>
              <a:t> </a:t>
            </a:r>
          </a:p>
          <a:p>
            <a:r>
              <a:rPr lang="en-US"/>
              <a:t>“Think about how you may be surprised to know that you are already doing it!</a:t>
            </a:r>
          </a:p>
        </p:txBody>
      </p:sp>
      <p:sp>
        <p:nvSpPr>
          <p:cNvPr id="4" name="Slide Number Placeholder 3"/>
          <p:cNvSpPr>
            <a:spLocks noGrp="1"/>
          </p:cNvSpPr>
          <p:nvPr>
            <p:ph type="sldNum" sz="quarter" idx="5"/>
          </p:nvPr>
        </p:nvSpPr>
        <p:spPr/>
        <p:txBody>
          <a:bodyPr/>
          <a:lstStyle/>
          <a:p>
            <a:fld id="{7DC593D9-0217-574B-955D-3169ADF7D29E}" type="slidenum">
              <a:rPr lang="en-US" smtClean="0"/>
              <a:t>14</a:t>
            </a:fld>
            <a:endParaRPr lang="en-US"/>
          </a:p>
        </p:txBody>
      </p:sp>
    </p:spTree>
    <p:extLst>
      <p:ext uri="{BB962C8B-B14F-4D97-AF65-F5344CB8AC3E}">
        <p14:creationId xmlns:p14="http://schemas.microsoft.com/office/powerpoint/2010/main" val="711958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teachers think about this and invite them to share. </a:t>
            </a:r>
          </a:p>
          <a:p>
            <a:endParaRPr lang="en-US"/>
          </a:p>
          <a:p>
            <a:r>
              <a:rPr lang="en-US"/>
              <a:t>Celebrate the fact that they are probably already planning for these skills unintentionally but now we want to begin to use foundations to plan intentionally!</a:t>
            </a:r>
          </a:p>
          <a:p>
            <a:endParaRPr lang="en-US"/>
          </a:p>
          <a:p>
            <a:endParaRPr lang="en-US"/>
          </a:p>
        </p:txBody>
      </p:sp>
      <p:sp>
        <p:nvSpPr>
          <p:cNvPr id="4" name="Slide Number Placeholder 3"/>
          <p:cNvSpPr>
            <a:spLocks noGrp="1"/>
          </p:cNvSpPr>
          <p:nvPr>
            <p:ph type="sldNum" sz="quarter" idx="5"/>
          </p:nvPr>
        </p:nvSpPr>
        <p:spPr/>
        <p:txBody>
          <a:bodyPr/>
          <a:lstStyle/>
          <a:p>
            <a:fld id="{7DC593D9-0217-574B-955D-3169ADF7D29E}" type="slidenum">
              <a:rPr lang="en-US" smtClean="0"/>
              <a:t>15</a:t>
            </a:fld>
            <a:endParaRPr lang="en-US"/>
          </a:p>
        </p:txBody>
      </p:sp>
    </p:spTree>
    <p:extLst>
      <p:ext uri="{BB962C8B-B14F-4D97-AF65-F5344CB8AC3E}">
        <p14:creationId xmlns:p14="http://schemas.microsoft.com/office/powerpoint/2010/main" val="846301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Foundations align with 21</a:t>
            </a:r>
            <a:r>
              <a:rPr lang="en-US" baseline="30000"/>
              <a:t>st</a:t>
            </a:r>
            <a:r>
              <a:rPr lang="en-US"/>
              <a:t> century skills. Using your Foundations book to plan will help you become intentional and see the alignment.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rPr>
              <a:t>HPD-6i Use language to ask adults or peers specifically for the kind of help needed in a particular situation. (Communication, Collaboration &amp; Initiative) Pg. #3</a:t>
            </a:r>
          </a:p>
          <a:p>
            <a:endParaRPr lang="en-US"/>
          </a:p>
          <a:p>
            <a:r>
              <a:rPr lang="en-US" sz="1200">
                <a:solidFill>
                  <a:srgbClr val="000000"/>
                </a:solidFill>
              </a:rPr>
              <a:t>LDC-3g Ask specific questions to learn more about their world, understand tasks, and solve problems. (Communication &amp; Critical Thinking ). Pg. 102 #15</a:t>
            </a:r>
          </a:p>
          <a:p>
            <a:endParaRPr lang="en-US" sz="1200">
              <a:solidFill>
                <a:srgbClr val="000000"/>
              </a:solidFill>
            </a:endParaRPr>
          </a:p>
          <a:p>
            <a:r>
              <a:rPr lang="en-US" sz="1200">
                <a:solidFill>
                  <a:srgbClr val="000000"/>
                </a:solidFill>
              </a:rPr>
              <a:t>CD- 1l Express knowledge gathered through their senses using play, art, language, and other forms of representation. (Communication, Creativity, Critical Thinking and Collaboration). Pg. 125 #5</a:t>
            </a:r>
          </a:p>
          <a:p>
            <a:endParaRPr lang="en-US" sz="1200">
              <a:solidFill>
                <a:srgbClr val="000000"/>
              </a:solidFill>
            </a:endParaRPr>
          </a:p>
          <a:p>
            <a:endParaRPr lang="en-US" sz="1200">
              <a:solidFill>
                <a:srgbClr val="000000"/>
              </a:solidFill>
            </a:endParaRPr>
          </a:p>
          <a:p>
            <a:endParaRPr lang="en-US"/>
          </a:p>
        </p:txBody>
      </p:sp>
      <p:sp>
        <p:nvSpPr>
          <p:cNvPr id="4" name="Slide Number Placeholder 3"/>
          <p:cNvSpPr>
            <a:spLocks noGrp="1"/>
          </p:cNvSpPr>
          <p:nvPr>
            <p:ph type="sldNum" sz="quarter" idx="5"/>
          </p:nvPr>
        </p:nvSpPr>
        <p:spPr/>
        <p:txBody>
          <a:bodyPr/>
          <a:lstStyle/>
          <a:p>
            <a:fld id="{7DC593D9-0217-574B-955D-3169ADF7D29E}" type="slidenum">
              <a:rPr lang="en-US" smtClean="0"/>
              <a:t>16</a:t>
            </a:fld>
            <a:endParaRPr lang="en-US"/>
          </a:p>
        </p:txBody>
      </p:sp>
    </p:spTree>
    <p:extLst>
      <p:ext uri="{BB962C8B-B14F-4D97-AF65-F5344CB8AC3E}">
        <p14:creationId xmlns:p14="http://schemas.microsoft.com/office/powerpoint/2010/main" val="3595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Foundations align with 21</a:t>
            </a:r>
            <a:r>
              <a:rPr lang="en-US" baseline="30000"/>
              <a:t>st</a:t>
            </a:r>
            <a:r>
              <a:rPr lang="en-US"/>
              <a:t> century skills. Using your Foundations book to plan will help you become intentional and see the alignment.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rPr>
              <a:t>HPD-6i Use language to ask adults or peers specifically for the kind of help needed in a particular situation. (Communication, Collaboration &amp; Initiative) Pg. #3</a:t>
            </a:r>
          </a:p>
          <a:p>
            <a:endParaRPr lang="en-US"/>
          </a:p>
          <a:p>
            <a:r>
              <a:rPr lang="en-US" sz="1200">
                <a:solidFill>
                  <a:srgbClr val="000000"/>
                </a:solidFill>
              </a:rPr>
              <a:t>LDC-3g Ask specific questions to learn more about their world, understand tasks, and solve problems. (Communication &amp; Critical Thinking ). Pg. 102 #15</a:t>
            </a:r>
          </a:p>
          <a:p>
            <a:endParaRPr lang="en-US" sz="1200">
              <a:solidFill>
                <a:srgbClr val="000000"/>
              </a:solidFill>
            </a:endParaRPr>
          </a:p>
          <a:p>
            <a:r>
              <a:rPr lang="en-US" sz="1200">
                <a:solidFill>
                  <a:srgbClr val="000000"/>
                </a:solidFill>
              </a:rPr>
              <a:t>CD- 1l Express knowledge gathered through their senses using play, art, language, and other forms of representation. (Communication, Creativity, Critical Thinking and Collaboration). Pg. 125 #5</a:t>
            </a:r>
          </a:p>
          <a:p>
            <a:endParaRPr lang="en-US" sz="1200">
              <a:solidFill>
                <a:srgbClr val="000000"/>
              </a:solidFill>
            </a:endParaRPr>
          </a:p>
          <a:p>
            <a:endParaRPr lang="en-US" sz="1200">
              <a:solidFill>
                <a:srgbClr val="000000"/>
              </a:solidFill>
            </a:endParaRPr>
          </a:p>
          <a:p>
            <a:endParaRPr lang="en-US"/>
          </a:p>
        </p:txBody>
      </p:sp>
      <p:sp>
        <p:nvSpPr>
          <p:cNvPr id="4" name="Slide Number Placeholder 3"/>
          <p:cNvSpPr>
            <a:spLocks noGrp="1"/>
          </p:cNvSpPr>
          <p:nvPr>
            <p:ph type="sldNum" sz="quarter" idx="5"/>
          </p:nvPr>
        </p:nvSpPr>
        <p:spPr/>
        <p:txBody>
          <a:bodyPr/>
          <a:lstStyle/>
          <a:p>
            <a:fld id="{7DC593D9-0217-574B-955D-3169ADF7D29E}" type="slidenum">
              <a:rPr lang="en-US" smtClean="0"/>
              <a:t>17</a:t>
            </a:fld>
            <a:endParaRPr lang="en-US"/>
          </a:p>
        </p:txBody>
      </p:sp>
    </p:spTree>
    <p:extLst>
      <p:ext uri="{BB962C8B-B14F-4D97-AF65-F5344CB8AC3E}">
        <p14:creationId xmlns:p14="http://schemas.microsoft.com/office/powerpoint/2010/main" val="3595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Prompting words/thoughts:</a:t>
            </a:r>
          </a:p>
          <a:p>
            <a:endParaRPr lang="en-US"/>
          </a:p>
          <a:p>
            <a:r>
              <a:rPr lang="en-US"/>
              <a:t>If teachers are stuck or participation is slow to start ask them what these words mean to them:</a:t>
            </a:r>
          </a:p>
          <a:p>
            <a:r>
              <a:rPr lang="en-US"/>
              <a:t>Facilitator or guide. Flexibility,  communication, collaboration, critical thinking. </a:t>
            </a:r>
          </a:p>
        </p:txBody>
      </p:sp>
      <p:sp>
        <p:nvSpPr>
          <p:cNvPr id="4" name="Slide Number Placeholder 3"/>
          <p:cNvSpPr>
            <a:spLocks noGrp="1"/>
          </p:cNvSpPr>
          <p:nvPr>
            <p:ph type="sldNum" sz="quarter" idx="5"/>
          </p:nvPr>
        </p:nvSpPr>
        <p:spPr/>
        <p:txBody>
          <a:bodyPr/>
          <a:lstStyle/>
          <a:p>
            <a:fld id="{7DC593D9-0217-574B-955D-3169ADF7D29E}" type="slidenum">
              <a:rPr lang="en-US" smtClean="0"/>
              <a:t>2</a:t>
            </a:fld>
            <a:endParaRPr lang="en-US"/>
          </a:p>
        </p:txBody>
      </p:sp>
    </p:spTree>
    <p:extLst>
      <p:ext uri="{BB962C8B-B14F-4D97-AF65-F5344CB8AC3E}">
        <p14:creationId xmlns:p14="http://schemas.microsoft.com/office/powerpoint/2010/main" val="225540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Prompting words/thoughts:</a:t>
            </a:r>
          </a:p>
          <a:p>
            <a:endParaRPr lang="en-US"/>
          </a:p>
          <a:p>
            <a:r>
              <a:rPr lang="en-US"/>
              <a:t>If teachers are stuck or participation is slow to start ask them what these words mean to them:</a:t>
            </a:r>
          </a:p>
          <a:p>
            <a:r>
              <a:rPr lang="en-US"/>
              <a:t>Facilitator or guide. Flexibility,  communication, collaboration, critical thinking. </a:t>
            </a:r>
          </a:p>
        </p:txBody>
      </p:sp>
      <p:sp>
        <p:nvSpPr>
          <p:cNvPr id="4" name="Slide Number Placeholder 3"/>
          <p:cNvSpPr>
            <a:spLocks noGrp="1"/>
          </p:cNvSpPr>
          <p:nvPr>
            <p:ph type="sldNum" sz="quarter" idx="5"/>
          </p:nvPr>
        </p:nvSpPr>
        <p:spPr/>
        <p:txBody>
          <a:bodyPr/>
          <a:lstStyle/>
          <a:p>
            <a:fld id="{7DC593D9-0217-574B-955D-3169ADF7D29E}" type="slidenum">
              <a:rPr lang="en-US" smtClean="0"/>
              <a:t>7</a:t>
            </a:fld>
            <a:endParaRPr lang="en-US"/>
          </a:p>
        </p:txBody>
      </p:sp>
    </p:spTree>
    <p:extLst>
      <p:ext uri="{BB962C8B-B14F-4D97-AF65-F5344CB8AC3E}">
        <p14:creationId xmlns:p14="http://schemas.microsoft.com/office/powerpoint/2010/main" val="225540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Prompting words/thoughts:</a:t>
            </a:r>
          </a:p>
          <a:p>
            <a:endParaRPr lang="en-US"/>
          </a:p>
          <a:p>
            <a:r>
              <a:rPr lang="en-US"/>
              <a:t>If teachers are stuck or participation is slow to start ask them what these words mean to them:</a:t>
            </a:r>
          </a:p>
          <a:p>
            <a:r>
              <a:rPr lang="en-US"/>
              <a:t>Facilitator or guide. Flexibility,  communication, collaboration, critical thinking. </a:t>
            </a:r>
          </a:p>
        </p:txBody>
      </p:sp>
      <p:sp>
        <p:nvSpPr>
          <p:cNvPr id="4" name="Slide Number Placeholder 3"/>
          <p:cNvSpPr>
            <a:spLocks noGrp="1"/>
          </p:cNvSpPr>
          <p:nvPr>
            <p:ph type="sldNum" sz="quarter" idx="5"/>
          </p:nvPr>
        </p:nvSpPr>
        <p:spPr/>
        <p:txBody>
          <a:bodyPr/>
          <a:lstStyle/>
          <a:p>
            <a:fld id="{7DC593D9-0217-574B-955D-3169ADF7D29E}" type="slidenum">
              <a:rPr lang="en-US" smtClean="0"/>
              <a:t>8</a:t>
            </a:fld>
            <a:endParaRPr lang="en-US"/>
          </a:p>
        </p:txBody>
      </p:sp>
    </p:spTree>
    <p:extLst>
      <p:ext uri="{BB962C8B-B14F-4D97-AF65-F5344CB8AC3E}">
        <p14:creationId xmlns:p14="http://schemas.microsoft.com/office/powerpoint/2010/main" val="225540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Prompting words/thoughts:</a:t>
            </a:r>
          </a:p>
          <a:p>
            <a:endParaRPr lang="en-US"/>
          </a:p>
          <a:p>
            <a:r>
              <a:rPr lang="en-US"/>
              <a:t>If teachers are stuck or participation is slow to start ask them what these words mean to them:</a:t>
            </a:r>
          </a:p>
          <a:p>
            <a:r>
              <a:rPr lang="en-US"/>
              <a:t>Facilitator or guide. Flexibility,  communication, collaboration, critical thinking. </a:t>
            </a:r>
          </a:p>
        </p:txBody>
      </p:sp>
      <p:sp>
        <p:nvSpPr>
          <p:cNvPr id="4" name="Slide Number Placeholder 3"/>
          <p:cNvSpPr>
            <a:spLocks noGrp="1"/>
          </p:cNvSpPr>
          <p:nvPr>
            <p:ph type="sldNum" sz="quarter" idx="5"/>
          </p:nvPr>
        </p:nvSpPr>
        <p:spPr/>
        <p:txBody>
          <a:bodyPr/>
          <a:lstStyle/>
          <a:p>
            <a:fld id="{7DC593D9-0217-574B-955D-3169ADF7D29E}" type="slidenum">
              <a:rPr lang="en-US" smtClean="0"/>
              <a:t>9</a:t>
            </a:fld>
            <a:endParaRPr lang="en-US"/>
          </a:p>
        </p:txBody>
      </p:sp>
    </p:spTree>
    <p:extLst>
      <p:ext uri="{BB962C8B-B14F-4D97-AF65-F5344CB8AC3E}">
        <p14:creationId xmlns:p14="http://schemas.microsoft.com/office/powerpoint/2010/main" val="225540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Prompting words/thoughts:</a:t>
            </a:r>
          </a:p>
          <a:p>
            <a:endParaRPr lang="en-US"/>
          </a:p>
          <a:p>
            <a:r>
              <a:rPr lang="en-US"/>
              <a:t>If teachers are stuck or participation is slow to start ask them what these words mean to them:</a:t>
            </a:r>
          </a:p>
          <a:p>
            <a:r>
              <a:rPr lang="en-US"/>
              <a:t>Facilitator or guide. Flexibility,  communication, collaboration, critical thinking. </a:t>
            </a:r>
          </a:p>
        </p:txBody>
      </p:sp>
      <p:sp>
        <p:nvSpPr>
          <p:cNvPr id="4" name="Slide Number Placeholder 3"/>
          <p:cNvSpPr>
            <a:spLocks noGrp="1"/>
          </p:cNvSpPr>
          <p:nvPr>
            <p:ph type="sldNum" sz="quarter" idx="5"/>
          </p:nvPr>
        </p:nvSpPr>
        <p:spPr/>
        <p:txBody>
          <a:bodyPr/>
          <a:lstStyle/>
          <a:p>
            <a:fld id="{7DC593D9-0217-574B-955D-3169ADF7D29E}" type="slidenum">
              <a:rPr lang="en-US" smtClean="0"/>
              <a:t>10</a:t>
            </a:fld>
            <a:endParaRPr lang="en-US"/>
          </a:p>
        </p:txBody>
      </p:sp>
    </p:spTree>
    <p:extLst>
      <p:ext uri="{BB962C8B-B14F-4D97-AF65-F5344CB8AC3E}">
        <p14:creationId xmlns:p14="http://schemas.microsoft.com/office/powerpoint/2010/main" val="225540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Prompting words/thoughts:</a:t>
            </a:r>
          </a:p>
          <a:p>
            <a:endParaRPr lang="en-US"/>
          </a:p>
          <a:p>
            <a:r>
              <a:rPr lang="en-US"/>
              <a:t>If teachers are stuck or participation is slow to start ask them what these words mean to them:</a:t>
            </a:r>
          </a:p>
          <a:p>
            <a:r>
              <a:rPr lang="en-US"/>
              <a:t>Facilitator or guide. Flexibility,  communication, collaboration, critical thinking. </a:t>
            </a:r>
          </a:p>
        </p:txBody>
      </p:sp>
      <p:sp>
        <p:nvSpPr>
          <p:cNvPr id="4" name="Slide Number Placeholder 3"/>
          <p:cNvSpPr>
            <a:spLocks noGrp="1"/>
          </p:cNvSpPr>
          <p:nvPr>
            <p:ph type="sldNum" sz="quarter" idx="5"/>
          </p:nvPr>
        </p:nvSpPr>
        <p:spPr/>
        <p:txBody>
          <a:bodyPr/>
          <a:lstStyle/>
          <a:p>
            <a:fld id="{7DC593D9-0217-574B-955D-3169ADF7D29E}" type="slidenum">
              <a:rPr lang="en-US" smtClean="0"/>
              <a:t>11</a:t>
            </a:fld>
            <a:endParaRPr lang="en-US"/>
          </a:p>
        </p:txBody>
      </p:sp>
    </p:spTree>
    <p:extLst>
      <p:ext uri="{BB962C8B-B14F-4D97-AF65-F5344CB8AC3E}">
        <p14:creationId xmlns:p14="http://schemas.microsoft.com/office/powerpoint/2010/main" val="225540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a minute to think about these 3 questions. </a:t>
            </a:r>
          </a:p>
          <a:p>
            <a:endParaRPr lang="en-US"/>
          </a:p>
          <a:p>
            <a:r>
              <a:rPr lang="en-US"/>
              <a:t>Have teachers share ideas. If they are stuck have them think about classroom rules and routines, following children’s interest when it comes to topic of study, open ended art materials, art displayed with dictation…..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rPr>
              <a:t>A 21</a:t>
            </a:r>
            <a:r>
              <a:rPr lang="en-US" sz="1200" baseline="30000">
                <a:solidFill>
                  <a:srgbClr val="000000"/>
                </a:solidFill>
              </a:rPr>
              <a:t>st</a:t>
            </a:r>
            <a:r>
              <a:rPr lang="en-US" sz="1200">
                <a:solidFill>
                  <a:srgbClr val="000000"/>
                </a:solidFill>
              </a:rPr>
              <a:t> century classroom can look and feel many different ways, especially if you are following the interests of the children. It should be engaging and inviting. It should be a place where children feel like their contributions and ideas matter. Children should feel like they are active members of the classroom where they are free to collaborate, be creative and communicate openly. We are there to guide and  facilitate. </a:t>
            </a:r>
          </a:p>
          <a:p>
            <a:endParaRPr lang="en-US"/>
          </a:p>
        </p:txBody>
      </p:sp>
      <p:sp>
        <p:nvSpPr>
          <p:cNvPr id="4" name="Slide Number Placeholder 3"/>
          <p:cNvSpPr>
            <a:spLocks noGrp="1"/>
          </p:cNvSpPr>
          <p:nvPr>
            <p:ph type="sldNum" sz="quarter" idx="5"/>
          </p:nvPr>
        </p:nvSpPr>
        <p:spPr/>
        <p:txBody>
          <a:bodyPr/>
          <a:lstStyle/>
          <a:p>
            <a:fld id="{7DC593D9-0217-574B-955D-3169ADF7D29E}" type="slidenum">
              <a:rPr lang="en-US" smtClean="0"/>
              <a:t>12</a:t>
            </a:fld>
            <a:endParaRPr lang="en-US"/>
          </a:p>
        </p:txBody>
      </p:sp>
    </p:spTree>
    <p:extLst>
      <p:ext uri="{BB962C8B-B14F-4D97-AF65-F5344CB8AC3E}">
        <p14:creationId xmlns:p14="http://schemas.microsoft.com/office/powerpoint/2010/main" val="4161641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Allow teachers time to share and discuss. </a:t>
            </a:r>
          </a:p>
          <a:p>
            <a:r>
              <a:rPr lang="en-US"/>
              <a:t>Example of a noisy classroom: Students are engaged in a science experiment (making predictions, critical thinking skills) or collaborating in the dramatic play center. </a:t>
            </a:r>
          </a:p>
          <a:p>
            <a:endParaRPr lang="en-US"/>
          </a:p>
          <a:p>
            <a:r>
              <a:rPr lang="en-US"/>
              <a:t>Example of a quiet classroom: Students are working in small groups, reading or using technology. </a:t>
            </a:r>
          </a:p>
          <a:p>
            <a:endParaRPr lang="en-US"/>
          </a:p>
          <a:p>
            <a:r>
              <a:rPr lang="en-US"/>
              <a:t>Example of both noise levels: Children are engaged in interest areas. Some are collaborating in a center, working together, some are reading or using technology independently. </a:t>
            </a:r>
          </a:p>
          <a:p>
            <a:endParaRPr lang="en-US"/>
          </a:p>
          <a:p>
            <a:r>
              <a:rPr lang="en-US"/>
              <a:t>Be aware of the noise. </a:t>
            </a:r>
          </a:p>
          <a:p>
            <a:r>
              <a:rPr lang="en-US"/>
              <a:t>Example of dramatic bus building activity in my K classroom. </a:t>
            </a:r>
          </a:p>
        </p:txBody>
      </p:sp>
      <p:sp>
        <p:nvSpPr>
          <p:cNvPr id="4" name="Slide Number Placeholder 3"/>
          <p:cNvSpPr>
            <a:spLocks noGrp="1"/>
          </p:cNvSpPr>
          <p:nvPr>
            <p:ph type="sldNum" sz="quarter" idx="5"/>
          </p:nvPr>
        </p:nvSpPr>
        <p:spPr/>
        <p:txBody>
          <a:bodyPr/>
          <a:lstStyle/>
          <a:p>
            <a:fld id="{7DC593D9-0217-574B-955D-3169ADF7D29E}" type="slidenum">
              <a:rPr lang="en-US" smtClean="0"/>
              <a:t>13</a:t>
            </a:fld>
            <a:endParaRPr lang="en-US"/>
          </a:p>
        </p:txBody>
      </p:sp>
    </p:spTree>
    <p:extLst>
      <p:ext uri="{BB962C8B-B14F-4D97-AF65-F5344CB8AC3E}">
        <p14:creationId xmlns:p14="http://schemas.microsoft.com/office/powerpoint/2010/main" val="2140544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A6144-712B-0242-94AC-9EE2E59F54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8C9F71-4904-2849-A259-6287D35DD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21EAED-85C9-CF41-A4F5-A6912141D7E6}"/>
              </a:ext>
            </a:extLst>
          </p:cNvPr>
          <p:cNvSpPr>
            <a:spLocks noGrp="1"/>
          </p:cNvSpPr>
          <p:nvPr>
            <p:ph type="dt" sz="half" idx="10"/>
          </p:nvPr>
        </p:nvSpPr>
        <p:spPr/>
        <p:txBody>
          <a:bodyPr/>
          <a:lstStyle/>
          <a:p>
            <a:fld id="{BCB818DB-E91D-0A4E-AEC0-6418D8BBE7EB}" type="datetimeFigureOut">
              <a:rPr lang="en-US" smtClean="0"/>
              <a:t>4/17/20</a:t>
            </a:fld>
            <a:endParaRPr lang="en-US"/>
          </a:p>
        </p:txBody>
      </p:sp>
      <p:sp>
        <p:nvSpPr>
          <p:cNvPr id="5" name="Footer Placeholder 4">
            <a:extLst>
              <a:ext uri="{FF2B5EF4-FFF2-40B4-BE49-F238E27FC236}">
                <a16:creationId xmlns:a16="http://schemas.microsoft.com/office/drawing/2014/main" id="{60F2E310-3B25-2140-915A-769314480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528FE-E4CD-EE40-88F6-8E6C1A37E238}"/>
              </a:ext>
            </a:extLst>
          </p:cNvPr>
          <p:cNvSpPr>
            <a:spLocks noGrp="1"/>
          </p:cNvSpPr>
          <p:nvPr>
            <p:ph type="sldNum" sz="quarter" idx="12"/>
          </p:nvPr>
        </p:nvSpPr>
        <p:spPr/>
        <p:txBody>
          <a:bodyPr/>
          <a:lstStyle/>
          <a:p>
            <a:fld id="{B9D665E9-CE3E-4E43-A35A-A4082F7AFFC6}" type="slidenum">
              <a:rPr lang="en-US" smtClean="0"/>
              <a:t>‹#›</a:t>
            </a:fld>
            <a:endParaRPr lang="en-US"/>
          </a:p>
        </p:txBody>
      </p:sp>
    </p:spTree>
    <p:extLst>
      <p:ext uri="{BB962C8B-B14F-4D97-AF65-F5344CB8AC3E}">
        <p14:creationId xmlns:p14="http://schemas.microsoft.com/office/powerpoint/2010/main" val="15600474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443E0-BCC3-C644-B15B-AB6C85194F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1CF82-94A1-A045-95A5-EEA753E946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644FF-5E8B-8841-B228-780C79C03911}"/>
              </a:ext>
            </a:extLst>
          </p:cNvPr>
          <p:cNvSpPr>
            <a:spLocks noGrp="1"/>
          </p:cNvSpPr>
          <p:nvPr>
            <p:ph type="dt" sz="half" idx="10"/>
          </p:nvPr>
        </p:nvSpPr>
        <p:spPr/>
        <p:txBody>
          <a:bodyPr/>
          <a:lstStyle/>
          <a:p>
            <a:fld id="{BCB818DB-E91D-0A4E-AEC0-6418D8BBE7EB}" type="datetimeFigureOut">
              <a:rPr lang="en-US" smtClean="0"/>
              <a:t>4/17/20</a:t>
            </a:fld>
            <a:endParaRPr lang="en-US"/>
          </a:p>
        </p:txBody>
      </p:sp>
      <p:sp>
        <p:nvSpPr>
          <p:cNvPr id="5" name="Footer Placeholder 4">
            <a:extLst>
              <a:ext uri="{FF2B5EF4-FFF2-40B4-BE49-F238E27FC236}">
                <a16:creationId xmlns:a16="http://schemas.microsoft.com/office/drawing/2014/main" id="{9A7AAA3C-973C-1C4E-A710-87EBABEF5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E47C1-6C9E-4542-9B68-29E7E5E5A9C6}"/>
              </a:ext>
            </a:extLst>
          </p:cNvPr>
          <p:cNvSpPr>
            <a:spLocks noGrp="1"/>
          </p:cNvSpPr>
          <p:nvPr>
            <p:ph type="sldNum" sz="quarter" idx="12"/>
          </p:nvPr>
        </p:nvSpPr>
        <p:spPr/>
        <p:txBody>
          <a:bodyPr/>
          <a:lstStyle/>
          <a:p>
            <a:fld id="{B9D665E9-CE3E-4E43-A35A-A4082F7AFFC6}" type="slidenum">
              <a:rPr lang="en-US" smtClean="0"/>
              <a:t>‹#›</a:t>
            </a:fld>
            <a:endParaRPr lang="en-US"/>
          </a:p>
        </p:txBody>
      </p:sp>
    </p:spTree>
    <p:extLst>
      <p:ext uri="{BB962C8B-B14F-4D97-AF65-F5344CB8AC3E}">
        <p14:creationId xmlns:p14="http://schemas.microsoft.com/office/powerpoint/2010/main" val="36017085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8FB6A-0477-0946-941E-9BE2074866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F20F5E-4271-7143-B634-AD0FC08235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1CD56-6F39-9F43-B38F-931F86A120A8}"/>
              </a:ext>
            </a:extLst>
          </p:cNvPr>
          <p:cNvSpPr>
            <a:spLocks noGrp="1"/>
          </p:cNvSpPr>
          <p:nvPr>
            <p:ph type="dt" sz="half" idx="10"/>
          </p:nvPr>
        </p:nvSpPr>
        <p:spPr/>
        <p:txBody>
          <a:bodyPr/>
          <a:lstStyle/>
          <a:p>
            <a:fld id="{BCB818DB-E91D-0A4E-AEC0-6418D8BBE7EB}" type="datetimeFigureOut">
              <a:rPr lang="en-US" smtClean="0"/>
              <a:t>4/17/20</a:t>
            </a:fld>
            <a:endParaRPr lang="en-US"/>
          </a:p>
        </p:txBody>
      </p:sp>
      <p:sp>
        <p:nvSpPr>
          <p:cNvPr id="5" name="Footer Placeholder 4">
            <a:extLst>
              <a:ext uri="{FF2B5EF4-FFF2-40B4-BE49-F238E27FC236}">
                <a16:creationId xmlns:a16="http://schemas.microsoft.com/office/drawing/2014/main" id="{126CC024-628E-1645-83C2-BE428FF1B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61EF5-9C10-474F-9F57-B50DA7F38705}"/>
              </a:ext>
            </a:extLst>
          </p:cNvPr>
          <p:cNvSpPr>
            <a:spLocks noGrp="1"/>
          </p:cNvSpPr>
          <p:nvPr>
            <p:ph type="sldNum" sz="quarter" idx="12"/>
          </p:nvPr>
        </p:nvSpPr>
        <p:spPr/>
        <p:txBody>
          <a:bodyPr/>
          <a:lstStyle/>
          <a:p>
            <a:fld id="{B9D665E9-CE3E-4E43-A35A-A4082F7AFFC6}" type="slidenum">
              <a:rPr lang="en-US" smtClean="0"/>
              <a:t>‹#›</a:t>
            </a:fld>
            <a:endParaRPr lang="en-US"/>
          </a:p>
        </p:txBody>
      </p:sp>
    </p:spTree>
    <p:extLst>
      <p:ext uri="{BB962C8B-B14F-4D97-AF65-F5344CB8AC3E}">
        <p14:creationId xmlns:p14="http://schemas.microsoft.com/office/powerpoint/2010/main" val="38958981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EA81D-5146-7A4C-ABB6-16D51E4EFB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A0E32-1BBF-FD47-9E5D-3A6F9DD9B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4DC10-69FB-BD40-81E8-50D7DE5DE8DB}"/>
              </a:ext>
            </a:extLst>
          </p:cNvPr>
          <p:cNvSpPr>
            <a:spLocks noGrp="1"/>
          </p:cNvSpPr>
          <p:nvPr>
            <p:ph type="dt" sz="half" idx="10"/>
          </p:nvPr>
        </p:nvSpPr>
        <p:spPr/>
        <p:txBody>
          <a:bodyPr/>
          <a:lstStyle/>
          <a:p>
            <a:fld id="{BCB818DB-E91D-0A4E-AEC0-6418D8BBE7EB}" type="datetimeFigureOut">
              <a:rPr lang="en-US" smtClean="0"/>
              <a:t>4/17/20</a:t>
            </a:fld>
            <a:endParaRPr lang="en-US"/>
          </a:p>
        </p:txBody>
      </p:sp>
      <p:sp>
        <p:nvSpPr>
          <p:cNvPr id="5" name="Footer Placeholder 4">
            <a:extLst>
              <a:ext uri="{FF2B5EF4-FFF2-40B4-BE49-F238E27FC236}">
                <a16:creationId xmlns:a16="http://schemas.microsoft.com/office/drawing/2014/main" id="{011EC073-611C-0440-BF58-5E941B1C2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789E5-901A-CC47-8CAD-F4E1910C385A}"/>
              </a:ext>
            </a:extLst>
          </p:cNvPr>
          <p:cNvSpPr>
            <a:spLocks noGrp="1"/>
          </p:cNvSpPr>
          <p:nvPr>
            <p:ph type="sldNum" sz="quarter" idx="12"/>
          </p:nvPr>
        </p:nvSpPr>
        <p:spPr/>
        <p:txBody>
          <a:bodyPr/>
          <a:lstStyle/>
          <a:p>
            <a:fld id="{B9D665E9-CE3E-4E43-A35A-A4082F7AFFC6}" type="slidenum">
              <a:rPr lang="en-US" smtClean="0"/>
              <a:t>‹#›</a:t>
            </a:fld>
            <a:endParaRPr lang="en-US"/>
          </a:p>
        </p:txBody>
      </p:sp>
    </p:spTree>
    <p:extLst>
      <p:ext uri="{BB962C8B-B14F-4D97-AF65-F5344CB8AC3E}">
        <p14:creationId xmlns:p14="http://schemas.microsoft.com/office/powerpoint/2010/main" val="42102222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86AA-E08E-DA4A-81EC-0B8FAC88F1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02B2C0-55BC-8E44-88C8-CE3231BDC6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BD9B03-073E-894F-B0B8-48E44E7748A0}"/>
              </a:ext>
            </a:extLst>
          </p:cNvPr>
          <p:cNvSpPr>
            <a:spLocks noGrp="1"/>
          </p:cNvSpPr>
          <p:nvPr>
            <p:ph type="dt" sz="half" idx="10"/>
          </p:nvPr>
        </p:nvSpPr>
        <p:spPr/>
        <p:txBody>
          <a:bodyPr/>
          <a:lstStyle/>
          <a:p>
            <a:fld id="{BCB818DB-E91D-0A4E-AEC0-6418D8BBE7EB}" type="datetimeFigureOut">
              <a:rPr lang="en-US" smtClean="0"/>
              <a:t>4/17/20</a:t>
            </a:fld>
            <a:endParaRPr lang="en-US"/>
          </a:p>
        </p:txBody>
      </p:sp>
      <p:sp>
        <p:nvSpPr>
          <p:cNvPr id="5" name="Footer Placeholder 4">
            <a:extLst>
              <a:ext uri="{FF2B5EF4-FFF2-40B4-BE49-F238E27FC236}">
                <a16:creationId xmlns:a16="http://schemas.microsoft.com/office/drawing/2014/main" id="{900E160E-A78A-484C-9803-CCDBB41A3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C0828-4126-A647-9887-68694D1BC4F3}"/>
              </a:ext>
            </a:extLst>
          </p:cNvPr>
          <p:cNvSpPr>
            <a:spLocks noGrp="1"/>
          </p:cNvSpPr>
          <p:nvPr>
            <p:ph type="sldNum" sz="quarter" idx="12"/>
          </p:nvPr>
        </p:nvSpPr>
        <p:spPr/>
        <p:txBody>
          <a:bodyPr/>
          <a:lstStyle/>
          <a:p>
            <a:fld id="{B9D665E9-CE3E-4E43-A35A-A4082F7AFFC6}" type="slidenum">
              <a:rPr lang="en-US" smtClean="0"/>
              <a:t>‹#›</a:t>
            </a:fld>
            <a:endParaRPr lang="en-US"/>
          </a:p>
        </p:txBody>
      </p:sp>
    </p:spTree>
    <p:extLst>
      <p:ext uri="{BB962C8B-B14F-4D97-AF65-F5344CB8AC3E}">
        <p14:creationId xmlns:p14="http://schemas.microsoft.com/office/powerpoint/2010/main" val="11681652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19BC-2B2D-0A41-806C-D0670FCE79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5DB504-E3C9-DA4D-9C98-ECEAFBB73E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94DFA7-796D-1B4F-98A9-09EAE43BE2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FF2490-B442-AB40-91BD-F89A77114E44}"/>
              </a:ext>
            </a:extLst>
          </p:cNvPr>
          <p:cNvSpPr>
            <a:spLocks noGrp="1"/>
          </p:cNvSpPr>
          <p:nvPr>
            <p:ph type="dt" sz="half" idx="10"/>
          </p:nvPr>
        </p:nvSpPr>
        <p:spPr/>
        <p:txBody>
          <a:bodyPr/>
          <a:lstStyle/>
          <a:p>
            <a:fld id="{BCB818DB-E91D-0A4E-AEC0-6418D8BBE7EB}" type="datetimeFigureOut">
              <a:rPr lang="en-US" smtClean="0"/>
              <a:t>4/17/20</a:t>
            </a:fld>
            <a:endParaRPr lang="en-US"/>
          </a:p>
        </p:txBody>
      </p:sp>
      <p:sp>
        <p:nvSpPr>
          <p:cNvPr id="6" name="Footer Placeholder 5">
            <a:extLst>
              <a:ext uri="{FF2B5EF4-FFF2-40B4-BE49-F238E27FC236}">
                <a16:creationId xmlns:a16="http://schemas.microsoft.com/office/drawing/2014/main" id="{9D1A4208-B0BC-5A45-9BE4-03BAEE2E1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FAB247-59F8-D843-ACB8-0E8FABC75A56}"/>
              </a:ext>
            </a:extLst>
          </p:cNvPr>
          <p:cNvSpPr>
            <a:spLocks noGrp="1"/>
          </p:cNvSpPr>
          <p:nvPr>
            <p:ph type="sldNum" sz="quarter" idx="12"/>
          </p:nvPr>
        </p:nvSpPr>
        <p:spPr/>
        <p:txBody>
          <a:bodyPr/>
          <a:lstStyle/>
          <a:p>
            <a:fld id="{B9D665E9-CE3E-4E43-A35A-A4082F7AFFC6}" type="slidenum">
              <a:rPr lang="en-US" smtClean="0"/>
              <a:t>‹#›</a:t>
            </a:fld>
            <a:endParaRPr lang="en-US"/>
          </a:p>
        </p:txBody>
      </p:sp>
    </p:spTree>
    <p:extLst>
      <p:ext uri="{BB962C8B-B14F-4D97-AF65-F5344CB8AC3E}">
        <p14:creationId xmlns:p14="http://schemas.microsoft.com/office/powerpoint/2010/main" val="14071679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46AA8-19DB-0C44-98D6-7AE2712614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D3ECAA-1378-104B-AF0C-4388442AFD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CD5AB-1139-E349-8690-1312C218DE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0FC991-B32A-BB43-9BF9-8B0AE6FC5D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C96EF9-243D-BD48-BEBB-6199775CCD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97F00B-F9C4-4E42-AB8E-3909A8CC38D7}"/>
              </a:ext>
            </a:extLst>
          </p:cNvPr>
          <p:cNvSpPr>
            <a:spLocks noGrp="1"/>
          </p:cNvSpPr>
          <p:nvPr>
            <p:ph type="dt" sz="half" idx="10"/>
          </p:nvPr>
        </p:nvSpPr>
        <p:spPr/>
        <p:txBody>
          <a:bodyPr/>
          <a:lstStyle/>
          <a:p>
            <a:fld id="{BCB818DB-E91D-0A4E-AEC0-6418D8BBE7EB}" type="datetimeFigureOut">
              <a:rPr lang="en-US" smtClean="0"/>
              <a:t>4/17/20</a:t>
            </a:fld>
            <a:endParaRPr lang="en-US"/>
          </a:p>
        </p:txBody>
      </p:sp>
      <p:sp>
        <p:nvSpPr>
          <p:cNvPr id="8" name="Footer Placeholder 7">
            <a:extLst>
              <a:ext uri="{FF2B5EF4-FFF2-40B4-BE49-F238E27FC236}">
                <a16:creationId xmlns:a16="http://schemas.microsoft.com/office/drawing/2014/main" id="{0E0D902C-4BF8-BB44-8009-F290CBFA51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ECF5FC-1243-6440-8FAB-CB0DA1FDDEBD}"/>
              </a:ext>
            </a:extLst>
          </p:cNvPr>
          <p:cNvSpPr>
            <a:spLocks noGrp="1"/>
          </p:cNvSpPr>
          <p:nvPr>
            <p:ph type="sldNum" sz="quarter" idx="12"/>
          </p:nvPr>
        </p:nvSpPr>
        <p:spPr/>
        <p:txBody>
          <a:bodyPr/>
          <a:lstStyle/>
          <a:p>
            <a:fld id="{B9D665E9-CE3E-4E43-A35A-A4082F7AFFC6}" type="slidenum">
              <a:rPr lang="en-US" smtClean="0"/>
              <a:t>‹#›</a:t>
            </a:fld>
            <a:endParaRPr lang="en-US"/>
          </a:p>
        </p:txBody>
      </p:sp>
    </p:spTree>
    <p:extLst>
      <p:ext uri="{BB962C8B-B14F-4D97-AF65-F5344CB8AC3E}">
        <p14:creationId xmlns:p14="http://schemas.microsoft.com/office/powerpoint/2010/main" val="41599348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232D-9286-EC43-B8ED-869FB7ECF8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083B00-FDAD-D545-AE8C-A7D05533FB98}"/>
              </a:ext>
            </a:extLst>
          </p:cNvPr>
          <p:cNvSpPr>
            <a:spLocks noGrp="1"/>
          </p:cNvSpPr>
          <p:nvPr>
            <p:ph type="dt" sz="half" idx="10"/>
          </p:nvPr>
        </p:nvSpPr>
        <p:spPr/>
        <p:txBody>
          <a:bodyPr/>
          <a:lstStyle/>
          <a:p>
            <a:fld id="{BCB818DB-E91D-0A4E-AEC0-6418D8BBE7EB}" type="datetimeFigureOut">
              <a:rPr lang="en-US" smtClean="0"/>
              <a:t>4/17/20</a:t>
            </a:fld>
            <a:endParaRPr lang="en-US"/>
          </a:p>
        </p:txBody>
      </p:sp>
      <p:sp>
        <p:nvSpPr>
          <p:cNvPr id="4" name="Footer Placeholder 3">
            <a:extLst>
              <a:ext uri="{FF2B5EF4-FFF2-40B4-BE49-F238E27FC236}">
                <a16:creationId xmlns:a16="http://schemas.microsoft.com/office/drawing/2014/main" id="{23307996-4918-D145-A995-A16885CBAE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4E8143-BEDC-7C4D-B60C-1A9BF386A9AA}"/>
              </a:ext>
            </a:extLst>
          </p:cNvPr>
          <p:cNvSpPr>
            <a:spLocks noGrp="1"/>
          </p:cNvSpPr>
          <p:nvPr>
            <p:ph type="sldNum" sz="quarter" idx="12"/>
          </p:nvPr>
        </p:nvSpPr>
        <p:spPr/>
        <p:txBody>
          <a:bodyPr/>
          <a:lstStyle/>
          <a:p>
            <a:fld id="{B9D665E9-CE3E-4E43-A35A-A4082F7AFFC6}" type="slidenum">
              <a:rPr lang="en-US" smtClean="0"/>
              <a:t>‹#›</a:t>
            </a:fld>
            <a:endParaRPr lang="en-US"/>
          </a:p>
        </p:txBody>
      </p:sp>
    </p:spTree>
    <p:extLst>
      <p:ext uri="{BB962C8B-B14F-4D97-AF65-F5344CB8AC3E}">
        <p14:creationId xmlns:p14="http://schemas.microsoft.com/office/powerpoint/2010/main" val="2323876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FA30BB-C877-8649-9A70-FB8FC34143AA}"/>
              </a:ext>
            </a:extLst>
          </p:cNvPr>
          <p:cNvSpPr>
            <a:spLocks noGrp="1"/>
          </p:cNvSpPr>
          <p:nvPr>
            <p:ph type="dt" sz="half" idx="10"/>
          </p:nvPr>
        </p:nvSpPr>
        <p:spPr/>
        <p:txBody>
          <a:bodyPr/>
          <a:lstStyle/>
          <a:p>
            <a:fld id="{BCB818DB-E91D-0A4E-AEC0-6418D8BBE7EB}" type="datetimeFigureOut">
              <a:rPr lang="en-US" smtClean="0"/>
              <a:t>4/17/20</a:t>
            </a:fld>
            <a:endParaRPr lang="en-US"/>
          </a:p>
        </p:txBody>
      </p:sp>
      <p:sp>
        <p:nvSpPr>
          <p:cNvPr id="3" name="Footer Placeholder 2">
            <a:extLst>
              <a:ext uri="{FF2B5EF4-FFF2-40B4-BE49-F238E27FC236}">
                <a16:creationId xmlns:a16="http://schemas.microsoft.com/office/drawing/2014/main" id="{F2BE8BB9-E467-E041-BF95-374702713A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F76DBF-DCCF-1E48-8E4D-8A77A078AF36}"/>
              </a:ext>
            </a:extLst>
          </p:cNvPr>
          <p:cNvSpPr>
            <a:spLocks noGrp="1"/>
          </p:cNvSpPr>
          <p:nvPr>
            <p:ph type="sldNum" sz="quarter" idx="12"/>
          </p:nvPr>
        </p:nvSpPr>
        <p:spPr/>
        <p:txBody>
          <a:bodyPr/>
          <a:lstStyle/>
          <a:p>
            <a:fld id="{B9D665E9-CE3E-4E43-A35A-A4082F7AFFC6}" type="slidenum">
              <a:rPr lang="en-US" smtClean="0"/>
              <a:t>‹#›</a:t>
            </a:fld>
            <a:endParaRPr lang="en-US"/>
          </a:p>
        </p:txBody>
      </p:sp>
    </p:spTree>
    <p:extLst>
      <p:ext uri="{BB962C8B-B14F-4D97-AF65-F5344CB8AC3E}">
        <p14:creationId xmlns:p14="http://schemas.microsoft.com/office/powerpoint/2010/main" val="3759574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A343-4BC0-6A4E-9897-081FB5F96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21EDAB-F920-374C-8D45-3D559DE54A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3475BC-E50B-8540-AD74-5842E66C8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AF26A5-7348-9742-9C97-15418BECC5B3}"/>
              </a:ext>
            </a:extLst>
          </p:cNvPr>
          <p:cNvSpPr>
            <a:spLocks noGrp="1"/>
          </p:cNvSpPr>
          <p:nvPr>
            <p:ph type="dt" sz="half" idx="10"/>
          </p:nvPr>
        </p:nvSpPr>
        <p:spPr/>
        <p:txBody>
          <a:bodyPr/>
          <a:lstStyle/>
          <a:p>
            <a:fld id="{BCB818DB-E91D-0A4E-AEC0-6418D8BBE7EB}" type="datetimeFigureOut">
              <a:rPr lang="en-US" smtClean="0"/>
              <a:t>4/17/20</a:t>
            </a:fld>
            <a:endParaRPr lang="en-US"/>
          </a:p>
        </p:txBody>
      </p:sp>
      <p:sp>
        <p:nvSpPr>
          <p:cNvPr id="6" name="Footer Placeholder 5">
            <a:extLst>
              <a:ext uri="{FF2B5EF4-FFF2-40B4-BE49-F238E27FC236}">
                <a16:creationId xmlns:a16="http://schemas.microsoft.com/office/drawing/2014/main" id="{F03A7BF7-B6A8-BD48-84E8-026613DEC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B7CEAF-EA4E-9248-A742-BC4CDC3C7548}"/>
              </a:ext>
            </a:extLst>
          </p:cNvPr>
          <p:cNvSpPr>
            <a:spLocks noGrp="1"/>
          </p:cNvSpPr>
          <p:nvPr>
            <p:ph type="sldNum" sz="quarter" idx="12"/>
          </p:nvPr>
        </p:nvSpPr>
        <p:spPr/>
        <p:txBody>
          <a:bodyPr/>
          <a:lstStyle/>
          <a:p>
            <a:fld id="{B9D665E9-CE3E-4E43-A35A-A4082F7AFFC6}" type="slidenum">
              <a:rPr lang="en-US" smtClean="0"/>
              <a:t>‹#›</a:t>
            </a:fld>
            <a:endParaRPr lang="en-US"/>
          </a:p>
        </p:txBody>
      </p:sp>
    </p:spTree>
    <p:extLst>
      <p:ext uri="{BB962C8B-B14F-4D97-AF65-F5344CB8AC3E}">
        <p14:creationId xmlns:p14="http://schemas.microsoft.com/office/powerpoint/2010/main" val="39175911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3C13-C135-2046-9484-0FD00B73F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81BE41-F66E-4E46-9322-74F323149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B1742-B346-3547-A1CD-F52D45E91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782D2A-0DBE-1D49-A3B3-F0A3A5027140}"/>
              </a:ext>
            </a:extLst>
          </p:cNvPr>
          <p:cNvSpPr>
            <a:spLocks noGrp="1"/>
          </p:cNvSpPr>
          <p:nvPr>
            <p:ph type="dt" sz="half" idx="10"/>
          </p:nvPr>
        </p:nvSpPr>
        <p:spPr/>
        <p:txBody>
          <a:bodyPr/>
          <a:lstStyle/>
          <a:p>
            <a:fld id="{BCB818DB-E91D-0A4E-AEC0-6418D8BBE7EB}" type="datetimeFigureOut">
              <a:rPr lang="en-US" smtClean="0"/>
              <a:t>4/17/20</a:t>
            </a:fld>
            <a:endParaRPr lang="en-US"/>
          </a:p>
        </p:txBody>
      </p:sp>
      <p:sp>
        <p:nvSpPr>
          <p:cNvPr id="6" name="Footer Placeholder 5">
            <a:extLst>
              <a:ext uri="{FF2B5EF4-FFF2-40B4-BE49-F238E27FC236}">
                <a16:creationId xmlns:a16="http://schemas.microsoft.com/office/drawing/2014/main" id="{F5EFE66F-82C2-9C4E-B848-C70EAEF4F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79FB1-F515-0F49-9286-02314BB91502}"/>
              </a:ext>
            </a:extLst>
          </p:cNvPr>
          <p:cNvSpPr>
            <a:spLocks noGrp="1"/>
          </p:cNvSpPr>
          <p:nvPr>
            <p:ph type="sldNum" sz="quarter" idx="12"/>
          </p:nvPr>
        </p:nvSpPr>
        <p:spPr/>
        <p:txBody>
          <a:bodyPr/>
          <a:lstStyle/>
          <a:p>
            <a:fld id="{B9D665E9-CE3E-4E43-A35A-A4082F7AFFC6}" type="slidenum">
              <a:rPr lang="en-US" smtClean="0"/>
              <a:t>‹#›</a:t>
            </a:fld>
            <a:endParaRPr lang="en-US"/>
          </a:p>
        </p:txBody>
      </p:sp>
    </p:spTree>
    <p:extLst>
      <p:ext uri="{BB962C8B-B14F-4D97-AF65-F5344CB8AC3E}">
        <p14:creationId xmlns:p14="http://schemas.microsoft.com/office/powerpoint/2010/main" val="414477332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2BE089-58CE-E144-BE73-20AC4373A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3F2341-6902-E84E-93C5-D86AC9A4E7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D0541-B612-9445-A00D-485C02ABA7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818DB-E91D-0A4E-AEC0-6418D8BBE7EB}" type="datetimeFigureOut">
              <a:rPr lang="en-US" smtClean="0"/>
              <a:t>4/17/20</a:t>
            </a:fld>
            <a:endParaRPr lang="en-US"/>
          </a:p>
        </p:txBody>
      </p:sp>
      <p:sp>
        <p:nvSpPr>
          <p:cNvPr id="5" name="Footer Placeholder 4">
            <a:extLst>
              <a:ext uri="{FF2B5EF4-FFF2-40B4-BE49-F238E27FC236}">
                <a16:creationId xmlns:a16="http://schemas.microsoft.com/office/drawing/2014/main" id="{75BCC441-FA83-374F-A84D-FF5D159F9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FBC034-A655-3946-887C-89F11A593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665E9-CE3E-4E43-A35A-A4082F7AFFC6}" type="slidenum">
              <a:rPr lang="en-US" smtClean="0"/>
              <a:t>‹#›</a:t>
            </a:fld>
            <a:endParaRPr lang="en-US"/>
          </a:p>
        </p:txBody>
      </p:sp>
    </p:spTree>
    <p:extLst>
      <p:ext uri="{BB962C8B-B14F-4D97-AF65-F5344CB8AC3E}">
        <p14:creationId xmlns:p14="http://schemas.microsoft.com/office/powerpoint/2010/main" val="2055368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xplorationsinliteracyblog.wordpress.com/2016/11/03/the-4cs-for-literacy-instruction/" TargetMode="External"/><Relationship Id="rId7" Type="http://schemas.openxmlformats.org/officeDocument/2006/relationships/hyperlink" Target="https://www.naeyc.org/resources/pubs/yc/mar2015/using-blocks"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educationrickshaw.com/2017/08/02/what-does-a-21st-century-classroom-look-sound-and-feel-like/" TargetMode="External"/><Relationship Id="rId5" Type="http://schemas.openxmlformats.org/officeDocument/2006/relationships/hyperlink" Target="https://www.gettingsmart.com/2017/09/ten-strategies-to-help-children-build-21st-century-skills/" TargetMode="External"/><Relationship Id="rId4" Type="http://schemas.openxmlformats.org/officeDocument/2006/relationships/hyperlink" Target="https://clalliance.org/blog/mean-talk-21st-century-learn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28">
            <a:extLst>
              <a:ext uri="{FF2B5EF4-FFF2-40B4-BE49-F238E27FC236}">
                <a16:creationId xmlns:a16="http://schemas.microsoft.com/office/drawing/2014/main" id="{466012E2-2E5E-4208-B59C-DA4FC44DC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35" y="0"/>
            <a:ext cx="1222063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30">
            <a:extLst>
              <a:ext uri="{FF2B5EF4-FFF2-40B4-BE49-F238E27FC236}">
                <a16:creationId xmlns:a16="http://schemas.microsoft.com/office/drawing/2014/main" id="{05F94A0D-DB2E-4487-BA31-9105C14D95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636" y="0"/>
            <a:ext cx="12220636" cy="6858000"/>
          </a:xfrm>
          <a:prstGeom prst="rect">
            <a:avLst/>
          </a:prstGeom>
        </p:spPr>
      </p:pic>
      <p:sp>
        <p:nvSpPr>
          <p:cNvPr id="4" name="Title 3">
            <a:extLst>
              <a:ext uri="{FF2B5EF4-FFF2-40B4-BE49-F238E27FC236}">
                <a16:creationId xmlns:a16="http://schemas.microsoft.com/office/drawing/2014/main" id="{95D3DA2C-6F65-1845-821E-9130A0F570E3}"/>
              </a:ext>
            </a:extLst>
          </p:cNvPr>
          <p:cNvSpPr>
            <a:spLocks noGrp="1"/>
          </p:cNvSpPr>
          <p:nvPr>
            <p:ph type="title"/>
          </p:nvPr>
        </p:nvSpPr>
        <p:spPr>
          <a:xfrm>
            <a:off x="624418" y="2577572"/>
            <a:ext cx="4688416" cy="2153179"/>
          </a:xfrm>
        </p:spPr>
        <p:txBody>
          <a:bodyPr>
            <a:normAutofit fontScale="90000"/>
          </a:bodyPr>
          <a:lstStyle/>
          <a:p>
            <a:r>
              <a:rPr lang="en-US">
                <a:ln w="0"/>
                <a:solidFill>
                  <a:schemeClr val="bg1"/>
                </a:solidFill>
                <a:effectLst>
                  <a:outerShdw blurRad="38100" dist="19050" dir="2700000" algn="tl" rotWithShape="0">
                    <a:schemeClr val="dk1">
                      <a:alpha val="40000"/>
                    </a:schemeClr>
                  </a:outerShdw>
                </a:effectLst>
              </a:rPr>
              <a:t>Zoom</a:t>
            </a:r>
            <a:br>
              <a:rPr lang="en-US">
                <a:ln w="0"/>
                <a:solidFill>
                  <a:schemeClr val="bg1"/>
                </a:solidFill>
                <a:effectLst>
                  <a:outerShdw blurRad="38100" dist="19050" dir="2700000" algn="tl" rotWithShape="0">
                    <a:schemeClr val="dk1">
                      <a:alpha val="40000"/>
                    </a:schemeClr>
                  </a:outerShdw>
                </a:effectLst>
              </a:rPr>
            </a:br>
            <a:r>
              <a:rPr lang="en-US">
                <a:ln w="0"/>
                <a:solidFill>
                  <a:schemeClr val="bg1"/>
                </a:solidFill>
                <a:effectLst>
                  <a:outerShdw blurRad="38100" dist="19050" dir="2700000" algn="tl" rotWithShape="0">
                    <a:schemeClr val="dk1">
                      <a:alpha val="40000"/>
                    </a:schemeClr>
                  </a:outerShdw>
                </a:effectLst>
              </a:rPr>
              <a:t>Etiquette</a:t>
            </a:r>
            <a:br>
              <a:rPr lang="en-US">
                <a:ln w="0"/>
                <a:solidFill>
                  <a:schemeClr val="bg1"/>
                </a:solidFill>
                <a:effectLst>
                  <a:outerShdw blurRad="38100" dist="19050" dir="2700000" algn="tl" rotWithShape="0">
                    <a:schemeClr val="dk1">
                      <a:alpha val="40000"/>
                    </a:schemeClr>
                  </a:outerShdw>
                </a:effectLst>
              </a:rPr>
            </a:br>
            <a:endParaRPr lang="en-US">
              <a:solidFill>
                <a:schemeClr val="bg1"/>
              </a:solidFill>
            </a:endParaRPr>
          </a:p>
        </p:txBody>
      </p:sp>
      <p:sp>
        <p:nvSpPr>
          <p:cNvPr id="5" name="TextBox 4">
            <a:extLst>
              <a:ext uri="{FF2B5EF4-FFF2-40B4-BE49-F238E27FC236}">
                <a16:creationId xmlns:a16="http://schemas.microsoft.com/office/drawing/2014/main" id="{5BE8F4A9-D505-0E4F-BBBF-20309A3B9E65}"/>
              </a:ext>
            </a:extLst>
          </p:cNvPr>
          <p:cNvSpPr txBox="1"/>
          <p:nvPr/>
        </p:nvSpPr>
        <p:spPr>
          <a:xfrm>
            <a:off x="5843059" y="599017"/>
            <a:ext cx="5989108" cy="6370975"/>
          </a:xfrm>
          <a:prstGeom prst="rect">
            <a:avLst/>
          </a:prstGeom>
          <a:noFill/>
        </p:spPr>
        <p:txBody>
          <a:bodyPr wrap="square" rtlCol="0">
            <a:spAutoFit/>
          </a:bodyPr>
          <a:lstStyle/>
          <a:p>
            <a:pPr algn="ctr"/>
            <a:r>
              <a:rPr lang="en-US" sz="2400" kern="1200">
                <a:solidFill>
                  <a:srgbClr val="000000"/>
                </a:solidFill>
                <a:latin typeface="Times New Roman" panose="02020603050405020304" pitchFamily="18" charset="0"/>
                <a:cs typeface="Times New Roman" panose="02020603050405020304" pitchFamily="18" charset="0"/>
              </a:rPr>
              <a:t> 1. If the number of participants allow, we’ll have brief introductions.</a:t>
            </a:r>
          </a:p>
          <a:p>
            <a:pPr algn="ctr"/>
            <a:endParaRPr lang="en-US" sz="2400" kern="1200">
              <a:solidFill>
                <a:srgbClr val="000000"/>
              </a:solidFill>
              <a:latin typeface="Times New Roman" panose="02020603050405020304" pitchFamily="18" charset="0"/>
              <a:cs typeface="Times New Roman" panose="02020603050405020304" pitchFamily="18" charset="0"/>
            </a:endParaRPr>
          </a:p>
          <a:p>
            <a:pPr algn="ctr"/>
            <a:r>
              <a:rPr lang="en-US" sz="2400" kern="1200">
                <a:solidFill>
                  <a:srgbClr val="000000"/>
                </a:solidFill>
                <a:latin typeface="Times New Roman" panose="02020603050405020304" pitchFamily="18" charset="0"/>
                <a:cs typeface="Times New Roman" panose="02020603050405020304" pitchFamily="18" charset="0"/>
              </a:rPr>
              <a:t>2. Mute yourself when not talking so we don’t all hear each other’s background noises.</a:t>
            </a:r>
          </a:p>
          <a:p>
            <a:pPr algn="ctr"/>
            <a:endParaRPr lang="en-US" sz="2400" kern="1200">
              <a:solidFill>
                <a:srgbClr val="000000"/>
              </a:solidFill>
              <a:latin typeface="Times New Roman" panose="02020603050405020304" pitchFamily="18" charset="0"/>
              <a:cs typeface="Times New Roman" panose="02020603050405020304" pitchFamily="18" charset="0"/>
            </a:endParaRPr>
          </a:p>
          <a:p>
            <a:pPr algn="ctr"/>
            <a:r>
              <a:rPr lang="en-US" sz="2400" kern="1200">
                <a:solidFill>
                  <a:srgbClr val="000000"/>
                </a:solidFill>
                <a:latin typeface="Times New Roman" panose="02020603050405020304" pitchFamily="18" charset="0"/>
                <a:cs typeface="Times New Roman" panose="02020603050405020304" pitchFamily="18" charset="0"/>
              </a:rPr>
              <a:t>3. Try not to talk over others (it’s easy to do with this platform)- to assist with this, physically raise your hand if you have your video on, or use the “raise your hand” feature in the chat box.</a:t>
            </a:r>
          </a:p>
          <a:p>
            <a:pPr algn="ctr"/>
            <a:endParaRPr lang="en-US" sz="2400" kern="1200">
              <a:solidFill>
                <a:srgbClr val="000000"/>
              </a:solidFill>
              <a:latin typeface="Times New Roman" panose="02020603050405020304" pitchFamily="18" charset="0"/>
              <a:cs typeface="Times New Roman" panose="02020603050405020304" pitchFamily="18" charset="0"/>
            </a:endParaRPr>
          </a:p>
          <a:p>
            <a:pPr algn="ctr"/>
            <a:r>
              <a:rPr lang="en-US" sz="2400" kern="1200">
                <a:solidFill>
                  <a:srgbClr val="000000"/>
                </a:solidFill>
                <a:latin typeface="Times New Roman" panose="02020603050405020304" pitchFamily="18" charset="0"/>
                <a:cs typeface="Times New Roman" panose="02020603050405020304" pitchFamily="18" charset="0"/>
              </a:rPr>
              <a:t>4. If you have acces</a:t>
            </a:r>
            <a:r>
              <a:rPr lang="en-US" sz="2400">
                <a:solidFill>
                  <a:srgbClr val="000000"/>
                </a:solidFill>
                <a:latin typeface="Times New Roman" panose="02020603050405020304" pitchFamily="18" charset="0"/>
                <a:cs typeface="Times New Roman" panose="02020603050405020304" pitchFamily="18" charset="0"/>
              </a:rPr>
              <a:t>s to the video feature, please turn it on so we can all see one another. Seeing faces really helps strengthen our connection. </a:t>
            </a:r>
            <a:endParaRPr lang="en-US" sz="2400">
              <a:solidFill>
                <a:prstClr val="black"/>
              </a:solidFill>
              <a:latin typeface="Times New Roman" panose="02020603050405020304" pitchFamily="18" charset="0"/>
              <a:cs typeface="Times New Roman" panose="02020603050405020304" pitchFamily="18" charset="0"/>
            </a:endParaRPr>
          </a:p>
          <a:p>
            <a:pPr algn="ctr"/>
            <a:r>
              <a:rPr lang="en-US" sz="2400">
                <a:solidFill>
                  <a:prstClr val="black"/>
                </a:solidFill>
                <a:latin typeface=".SFUI-Regular"/>
              </a:rPr>
              <a:t> </a:t>
            </a:r>
            <a:endParaRPr lang="en-US" sz="2400"/>
          </a:p>
        </p:txBody>
      </p:sp>
    </p:spTree>
    <p:extLst>
      <p:ext uri="{BB962C8B-B14F-4D97-AF65-F5344CB8AC3E}">
        <p14:creationId xmlns:p14="http://schemas.microsoft.com/office/powerpoint/2010/main" val="13988477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28">
            <a:extLst>
              <a:ext uri="{FF2B5EF4-FFF2-40B4-BE49-F238E27FC236}">
                <a16:creationId xmlns:a16="http://schemas.microsoft.com/office/drawing/2014/main" id="{466012E2-2E5E-4208-B59C-DA4FC44DC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35" y="0"/>
            <a:ext cx="1222063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30">
            <a:extLst>
              <a:ext uri="{FF2B5EF4-FFF2-40B4-BE49-F238E27FC236}">
                <a16:creationId xmlns:a16="http://schemas.microsoft.com/office/drawing/2014/main" id="{05F94A0D-DB2E-4487-BA31-9105C14D95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636" y="0"/>
            <a:ext cx="12220636" cy="6858000"/>
          </a:xfrm>
          <a:prstGeom prst="rect">
            <a:avLst/>
          </a:prstGeom>
        </p:spPr>
      </p:pic>
      <p:sp>
        <p:nvSpPr>
          <p:cNvPr id="4" name="Title 3">
            <a:extLst>
              <a:ext uri="{FF2B5EF4-FFF2-40B4-BE49-F238E27FC236}">
                <a16:creationId xmlns:a16="http://schemas.microsoft.com/office/drawing/2014/main" id="{95D3DA2C-6F65-1845-821E-9130A0F570E3}"/>
              </a:ext>
            </a:extLst>
          </p:cNvPr>
          <p:cNvSpPr>
            <a:spLocks noGrp="1"/>
          </p:cNvSpPr>
          <p:nvPr>
            <p:ph type="title"/>
          </p:nvPr>
        </p:nvSpPr>
        <p:spPr>
          <a:xfrm>
            <a:off x="306916" y="2207155"/>
            <a:ext cx="4597400" cy="2852737"/>
          </a:xfrm>
        </p:spPr>
        <p:txBody>
          <a:bodyPr/>
          <a:lstStyle/>
          <a:p>
            <a:r>
              <a:rPr lang="en-US">
                <a:solidFill>
                  <a:schemeClr val="bg1"/>
                </a:solidFill>
              </a:rPr>
              <a:t>Frameworks and Guides</a:t>
            </a:r>
            <a:br>
              <a:rPr lang="en-US">
                <a:solidFill>
                  <a:schemeClr val="bg1"/>
                </a:solidFill>
              </a:rPr>
            </a:br>
            <a:endParaRPr lang="en-US"/>
          </a:p>
        </p:txBody>
      </p:sp>
      <p:sp>
        <p:nvSpPr>
          <p:cNvPr id="2" name="TextBox 1">
            <a:extLst>
              <a:ext uri="{FF2B5EF4-FFF2-40B4-BE49-F238E27FC236}">
                <a16:creationId xmlns:a16="http://schemas.microsoft.com/office/drawing/2014/main" id="{21A1A7E1-0CCC-4449-834B-9C2FE7C3FBE6}"/>
              </a:ext>
            </a:extLst>
          </p:cNvPr>
          <p:cNvSpPr txBox="1"/>
          <p:nvPr/>
        </p:nvSpPr>
        <p:spPr>
          <a:xfrm>
            <a:off x="6565899" y="2048933"/>
            <a:ext cx="4597399" cy="2554545"/>
          </a:xfrm>
          <a:prstGeom prst="rect">
            <a:avLst/>
          </a:prstGeom>
          <a:noFill/>
        </p:spPr>
        <p:txBody>
          <a:bodyPr wrap="square" rtlCol="0">
            <a:spAutoFit/>
          </a:bodyPr>
          <a:lstStyle/>
          <a:p>
            <a:pPr algn="l"/>
            <a:r>
              <a:rPr lang="en-US" sz="3200">
                <a:latin typeface="Times New Roman" panose="02020603050405020304" pitchFamily="18" charset="0"/>
                <a:cs typeface="Times New Roman" panose="02020603050405020304" pitchFamily="18" charset="0"/>
              </a:rPr>
              <a:t>Think about how you may integrate 21</a:t>
            </a:r>
            <a:r>
              <a:rPr lang="en-US" sz="3200" baseline="30000">
                <a:latin typeface="Times New Roman" panose="02020603050405020304" pitchFamily="18" charset="0"/>
                <a:cs typeface="Times New Roman" panose="02020603050405020304" pitchFamily="18" charset="0"/>
              </a:rPr>
              <a:t>st</a:t>
            </a:r>
            <a:r>
              <a:rPr lang="en-US" sz="3200">
                <a:latin typeface="Times New Roman" panose="02020603050405020304" pitchFamily="18" charset="0"/>
                <a:cs typeface="Times New Roman" panose="02020603050405020304" pitchFamily="18" charset="0"/>
              </a:rPr>
              <a:t> century learning into each of these experiences in Early Childhood Education.</a:t>
            </a:r>
          </a:p>
        </p:txBody>
      </p:sp>
    </p:spTree>
    <p:extLst>
      <p:ext uri="{BB962C8B-B14F-4D97-AF65-F5344CB8AC3E}">
        <p14:creationId xmlns:p14="http://schemas.microsoft.com/office/powerpoint/2010/main" val="153085579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28">
            <a:extLst>
              <a:ext uri="{FF2B5EF4-FFF2-40B4-BE49-F238E27FC236}">
                <a16:creationId xmlns:a16="http://schemas.microsoft.com/office/drawing/2014/main" id="{466012E2-2E5E-4208-B59C-DA4FC44DC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35" y="0"/>
            <a:ext cx="1222063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30">
            <a:extLst>
              <a:ext uri="{FF2B5EF4-FFF2-40B4-BE49-F238E27FC236}">
                <a16:creationId xmlns:a16="http://schemas.microsoft.com/office/drawing/2014/main" id="{05F94A0D-DB2E-4487-BA31-9105C14D95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636" y="0"/>
            <a:ext cx="12220636" cy="6858000"/>
          </a:xfrm>
          <a:prstGeom prst="rect">
            <a:avLst/>
          </a:prstGeom>
        </p:spPr>
      </p:pic>
      <p:sp>
        <p:nvSpPr>
          <p:cNvPr id="2" name="Title 1">
            <a:extLst>
              <a:ext uri="{FF2B5EF4-FFF2-40B4-BE49-F238E27FC236}">
                <a16:creationId xmlns:a16="http://schemas.microsoft.com/office/drawing/2014/main" id="{EBDD8EC7-CEA9-A24A-9657-4C3A89BDEC04}"/>
              </a:ext>
            </a:extLst>
          </p:cNvPr>
          <p:cNvSpPr>
            <a:spLocks noGrp="1"/>
          </p:cNvSpPr>
          <p:nvPr>
            <p:ph type="title"/>
          </p:nvPr>
        </p:nvSpPr>
        <p:spPr>
          <a:xfrm>
            <a:off x="317321" y="1941494"/>
            <a:ext cx="3658053" cy="2639679"/>
          </a:xfrm>
        </p:spPr>
        <p:txBody>
          <a:bodyPr vert="horz" lIns="91440" tIns="45720" rIns="91440" bIns="45720" rtlCol="0" anchor="t">
            <a:normAutofit/>
          </a:bodyPr>
          <a:lstStyle/>
          <a:p>
            <a:r>
              <a:rPr lang="en-US" sz="3100" kern="1200">
                <a:solidFill>
                  <a:srgbClr val="FFFFFF"/>
                </a:solidFill>
                <a:latin typeface="+mj-lt"/>
                <a:ea typeface="+mj-ea"/>
                <a:cs typeface="+mj-cs"/>
              </a:rPr>
              <a:t>When thinking about 21</a:t>
            </a:r>
            <a:r>
              <a:rPr lang="en-US" sz="3100" kern="1200" baseline="30000">
                <a:solidFill>
                  <a:srgbClr val="FFFFFF"/>
                </a:solidFill>
                <a:latin typeface="+mj-lt"/>
                <a:ea typeface="+mj-ea"/>
                <a:cs typeface="+mj-cs"/>
              </a:rPr>
              <a:t>st</a:t>
            </a:r>
            <a:r>
              <a:rPr lang="en-US" sz="3100" kern="1200">
                <a:solidFill>
                  <a:srgbClr val="FFFFFF"/>
                </a:solidFill>
                <a:latin typeface="+mj-lt"/>
                <a:ea typeface="+mj-ea"/>
                <a:cs typeface="+mj-cs"/>
              </a:rPr>
              <a:t> century skills, what do you think the role of the teacher is? </a:t>
            </a:r>
          </a:p>
        </p:txBody>
      </p:sp>
      <p:pic>
        <p:nvPicPr>
          <p:cNvPr id="9" name="Picture 9">
            <a:extLst>
              <a:ext uri="{FF2B5EF4-FFF2-40B4-BE49-F238E27FC236}">
                <a16:creationId xmlns:a16="http://schemas.microsoft.com/office/drawing/2014/main" id="{F7EA94A7-B3BA-D645-ACC6-929759537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721" y="850593"/>
            <a:ext cx="5031847" cy="5147669"/>
          </a:xfrm>
          <a:prstGeom prst="rect">
            <a:avLst/>
          </a:prstGeom>
        </p:spPr>
      </p:pic>
      <p:sp>
        <p:nvSpPr>
          <p:cNvPr id="3" name="TextBox 2">
            <a:extLst>
              <a:ext uri="{FF2B5EF4-FFF2-40B4-BE49-F238E27FC236}">
                <a16:creationId xmlns:a16="http://schemas.microsoft.com/office/drawing/2014/main" id="{A3E70E20-A81E-1540-A61B-C84ADE9184C1}"/>
              </a:ext>
            </a:extLst>
          </p:cNvPr>
          <p:cNvSpPr txBox="1"/>
          <p:nvPr/>
        </p:nvSpPr>
        <p:spPr>
          <a:xfrm>
            <a:off x="10076392" y="5998262"/>
            <a:ext cx="1828800" cy="369332"/>
          </a:xfrm>
          <a:prstGeom prst="rect">
            <a:avLst/>
          </a:prstGeom>
          <a:noFill/>
        </p:spPr>
        <p:txBody>
          <a:bodyPr wrap="square" rtlCol="0">
            <a:spAutoFit/>
          </a:bodyPr>
          <a:lstStyle/>
          <a:p>
            <a:pPr algn="l"/>
            <a:r>
              <a:rPr lang="en-US" sz="1800">
                <a:solidFill>
                  <a:srgbClr val="000000"/>
                </a:solidFill>
                <a:latin typeface="Times New Roman" panose="02020603050405020304" pitchFamily="18" charset="0"/>
                <a:cs typeface="Times New Roman" panose="02020603050405020304" pitchFamily="18" charset="0"/>
              </a:rPr>
              <a:t>(Spatula, N.)</a:t>
            </a:r>
            <a:endParaRPr lang="en-US"/>
          </a:p>
        </p:txBody>
      </p:sp>
    </p:spTree>
    <p:extLst>
      <p:ext uri="{BB962C8B-B14F-4D97-AF65-F5344CB8AC3E}">
        <p14:creationId xmlns:p14="http://schemas.microsoft.com/office/powerpoint/2010/main" val="57699262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4DFF14-C540-B04E-BF89-D15C05B9FD9E}"/>
              </a:ext>
            </a:extLst>
          </p:cNvPr>
          <p:cNvSpPr>
            <a:spLocks noGrp="1"/>
          </p:cNvSpPr>
          <p:nvPr>
            <p:ph type="title"/>
          </p:nvPr>
        </p:nvSpPr>
        <p:spPr>
          <a:xfrm>
            <a:off x="640079" y="2053641"/>
            <a:ext cx="3669161" cy="2760098"/>
          </a:xfrm>
        </p:spPr>
        <p:txBody>
          <a:bodyPr>
            <a:normAutofit/>
          </a:bodyPr>
          <a:lstStyle/>
          <a:p>
            <a:r>
              <a:rPr lang="en-US" sz="3700">
                <a:solidFill>
                  <a:srgbClr val="FFFFFF"/>
                </a:solidFill>
              </a:rPr>
              <a:t>Environment- What does a 21</a:t>
            </a:r>
            <a:r>
              <a:rPr lang="en-US" sz="3700" baseline="30000">
                <a:solidFill>
                  <a:srgbClr val="FFFFFF"/>
                </a:solidFill>
              </a:rPr>
              <a:t>st</a:t>
            </a:r>
            <a:r>
              <a:rPr lang="en-US" sz="3700">
                <a:solidFill>
                  <a:srgbClr val="FFFFFF"/>
                </a:solidFill>
              </a:rPr>
              <a:t> century classroom look and feel like? </a:t>
            </a:r>
            <a:br>
              <a:rPr lang="en-US" sz="3700">
                <a:solidFill>
                  <a:srgbClr val="FFFFFF"/>
                </a:solidFill>
              </a:rPr>
            </a:br>
            <a:endParaRPr lang="en-US" sz="3700">
              <a:solidFill>
                <a:srgbClr val="FFFFFF"/>
              </a:solidFill>
            </a:endParaRPr>
          </a:p>
        </p:txBody>
      </p:sp>
      <p:sp>
        <p:nvSpPr>
          <p:cNvPr id="3" name="Text Placeholder 2">
            <a:extLst>
              <a:ext uri="{FF2B5EF4-FFF2-40B4-BE49-F238E27FC236}">
                <a16:creationId xmlns:a16="http://schemas.microsoft.com/office/drawing/2014/main" id="{138BBC80-02E1-7A4F-8E41-53C0D88A8918}"/>
              </a:ext>
            </a:extLst>
          </p:cNvPr>
          <p:cNvSpPr>
            <a:spLocks noGrp="1"/>
          </p:cNvSpPr>
          <p:nvPr>
            <p:ph idx="1"/>
          </p:nvPr>
        </p:nvSpPr>
        <p:spPr>
          <a:xfrm>
            <a:off x="6090574" y="801866"/>
            <a:ext cx="5306084" cy="5230634"/>
          </a:xfrm>
        </p:spPr>
        <p:txBody>
          <a:bodyPr anchor="ctr">
            <a:normAutofit/>
          </a:bodyPr>
          <a:lstStyle/>
          <a:p>
            <a:pPr marL="0" indent="0">
              <a:buNone/>
            </a:pPr>
            <a:r>
              <a:rPr lang="en-US" sz="2500">
                <a:solidFill>
                  <a:srgbClr val="000000"/>
                </a:solidFill>
              </a:rPr>
              <a:t>A 21</a:t>
            </a:r>
            <a:r>
              <a:rPr lang="en-US" sz="2500" baseline="30000">
                <a:solidFill>
                  <a:srgbClr val="000000"/>
                </a:solidFill>
              </a:rPr>
              <a:t>st</a:t>
            </a:r>
            <a:r>
              <a:rPr lang="en-US" sz="2500">
                <a:solidFill>
                  <a:srgbClr val="000000"/>
                </a:solidFill>
              </a:rPr>
              <a:t> century classroom can look and feel many different ways, especially if you are following the interests of the children. </a:t>
            </a:r>
          </a:p>
          <a:p>
            <a:r>
              <a:rPr lang="en-US" sz="2400">
                <a:ln w="0"/>
                <a:solidFill>
                  <a:schemeClr val="accent1"/>
                </a:solidFill>
                <a:effectLst>
                  <a:outerShdw blurRad="38100" dist="25400" dir="5400000" algn="ctr" rotWithShape="0">
                    <a:srgbClr val="6E747A">
                      <a:alpha val="43000"/>
                    </a:srgbClr>
                  </a:outerShdw>
                </a:effectLst>
              </a:rPr>
              <a:t>What are some ways that you give children ownership in your classroom? How do you facilitate? </a:t>
            </a:r>
          </a:p>
          <a:p>
            <a:r>
              <a:rPr lang="en-US" sz="2400">
                <a:ln w="0"/>
                <a:solidFill>
                  <a:schemeClr val="accent1"/>
                </a:solidFill>
                <a:effectLst>
                  <a:outerShdw blurRad="38100" dist="25400" dir="5400000" algn="ctr" rotWithShape="0">
                    <a:srgbClr val="6E747A">
                      <a:alpha val="43000"/>
                    </a:srgbClr>
                  </a:outerShdw>
                </a:effectLst>
              </a:rPr>
              <a:t>What does collaboration look like in your classroom? How do you facilitate?</a:t>
            </a:r>
          </a:p>
          <a:p>
            <a:r>
              <a:rPr lang="en-US" sz="2400">
                <a:ln w="0"/>
                <a:solidFill>
                  <a:schemeClr val="accent1"/>
                </a:solidFill>
                <a:effectLst>
                  <a:outerShdw blurRad="38100" dist="25400" dir="5400000" algn="ctr" rotWithShape="0">
                    <a:srgbClr val="6E747A">
                      <a:alpha val="43000"/>
                    </a:srgbClr>
                  </a:outerShdw>
                </a:effectLst>
              </a:rPr>
              <a:t>How do you value or celebrate your children’s creativity?</a:t>
            </a:r>
          </a:p>
          <a:p>
            <a:endParaRPr lang="en-US" sz="2400">
              <a:solidFill>
                <a:srgbClr val="000000"/>
              </a:solidFill>
            </a:endParaRPr>
          </a:p>
          <a:p>
            <a:endParaRPr lang="en-US" sz="2000">
              <a:solidFill>
                <a:srgbClr val="000000"/>
              </a:solidFill>
            </a:endParaRPr>
          </a:p>
        </p:txBody>
      </p:sp>
      <p:sp>
        <p:nvSpPr>
          <p:cNvPr id="4" name="TextBox 3">
            <a:extLst>
              <a:ext uri="{FF2B5EF4-FFF2-40B4-BE49-F238E27FC236}">
                <a16:creationId xmlns:a16="http://schemas.microsoft.com/office/drawing/2014/main" id="{6FA6EE3D-CF4E-8A41-95E7-EF8ED43B4F50}"/>
              </a:ext>
            </a:extLst>
          </p:cNvPr>
          <p:cNvSpPr txBox="1"/>
          <p:nvPr/>
        </p:nvSpPr>
        <p:spPr>
          <a:xfrm>
            <a:off x="10363200" y="6260584"/>
            <a:ext cx="1828800" cy="369332"/>
          </a:xfrm>
          <a:prstGeom prst="rect">
            <a:avLst/>
          </a:prstGeom>
          <a:noFill/>
        </p:spPr>
        <p:txBody>
          <a:bodyPr wrap="square" rtlCol="0">
            <a:spAutoFit/>
          </a:bodyPr>
          <a:lstStyle/>
          <a:p>
            <a:pPr algn="l"/>
            <a:r>
              <a:rPr lang="en-US" sz="1800">
                <a:solidFill>
                  <a:srgbClr val="000000"/>
                </a:solidFill>
                <a:latin typeface="Times New Roman" panose="02020603050405020304" pitchFamily="18" charset="0"/>
                <a:cs typeface="Times New Roman" panose="02020603050405020304" pitchFamily="18" charset="0"/>
              </a:rPr>
              <a:t>(Shaw, R.)</a:t>
            </a:r>
            <a:endParaRPr lang="en-US"/>
          </a:p>
        </p:txBody>
      </p:sp>
    </p:spTree>
    <p:extLst>
      <p:ext uri="{BB962C8B-B14F-4D97-AF65-F5344CB8AC3E}">
        <p14:creationId xmlns:p14="http://schemas.microsoft.com/office/powerpoint/2010/main" val="21448699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2762BBAD-7BFA-414D-BB43-26E891136526}"/>
              </a:ext>
            </a:extLst>
          </p:cNvPr>
          <p:cNvSpPr>
            <a:spLocks noGrp="1"/>
          </p:cNvSpPr>
          <p:nvPr>
            <p:ph type="title"/>
          </p:nvPr>
        </p:nvSpPr>
        <p:spPr>
          <a:xfrm>
            <a:off x="640079" y="2053641"/>
            <a:ext cx="3669161" cy="276009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00">
                <a:solidFill>
                  <a:srgbClr val="FFFFFF"/>
                </a:solidFill>
              </a:rPr>
              <a:t>Environment- What does a 21</a:t>
            </a:r>
            <a:r>
              <a:rPr lang="en-US" sz="3700" baseline="30000">
                <a:solidFill>
                  <a:srgbClr val="FFFFFF"/>
                </a:solidFill>
              </a:rPr>
              <a:t>st</a:t>
            </a:r>
            <a:r>
              <a:rPr lang="en-US" sz="3700">
                <a:solidFill>
                  <a:srgbClr val="FFFFFF"/>
                </a:solidFill>
              </a:rPr>
              <a:t> century classroom sound  like? </a:t>
            </a:r>
            <a:br>
              <a:rPr lang="en-US" sz="3700">
                <a:solidFill>
                  <a:srgbClr val="FFFFFF"/>
                </a:solidFill>
              </a:rPr>
            </a:br>
            <a:endParaRPr lang="en-US" sz="3700">
              <a:solidFill>
                <a:srgbClr val="FFFFFF"/>
              </a:solidFill>
            </a:endParaRPr>
          </a:p>
        </p:txBody>
      </p:sp>
      <p:sp>
        <p:nvSpPr>
          <p:cNvPr id="3" name="Content Placeholder 2">
            <a:extLst>
              <a:ext uri="{FF2B5EF4-FFF2-40B4-BE49-F238E27FC236}">
                <a16:creationId xmlns:a16="http://schemas.microsoft.com/office/drawing/2014/main" id="{65B588E1-CD5E-C940-93B6-7FBE22196211}"/>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A 21</a:t>
            </a:r>
            <a:r>
              <a:rPr lang="en-US" sz="2400" baseline="30000">
                <a:solidFill>
                  <a:srgbClr val="000000"/>
                </a:solidFill>
              </a:rPr>
              <a:t>st</a:t>
            </a:r>
            <a:r>
              <a:rPr lang="en-US" sz="2400">
                <a:solidFill>
                  <a:srgbClr val="000000"/>
                </a:solidFill>
              </a:rPr>
              <a:t> century classroom can be noisy or quiet. There are many ways to learn and it is a teacher’s job to determine what style best matches the activity, lesson and student needs. </a:t>
            </a:r>
          </a:p>
          <a:p>
            <a:r>
              <a:rPr lang="en-US" sz="2400">
                <a:ln w="0"/>
                <a:solidFill>
                  <a:schemeClr val="accent1"/>
                </a:solidFill>
                <a:effectLst>
                  <a:outerShdw blurRad="38100" dist="25400" dir="5400000" algn="ctr" rotWithShape="0">
                    <a:srgbClr val="6E747A">
                      <a:alpha val="43000"/>
                    </a:srgbClr>
                  </a:outerShdw>
                </a:effectLst>
              </a:rPr>
              <a:t>Give an example of a time where your classroom might be very noisy. What are children doing? </a:t>
            </a:r>
          </a:p>
          <a:p>
            <a:r>
              <a:rPr lang="en-US" sz="2400">
                <a:ln w="0"/>
                <a:solidFill>
                  <a:schemeClr val="accent1"/>
                </a:solidFill>
                <a:effectLst>
                  <a:outerShdw blurRad="38100" dist="25400" dir="5400000" algn="ctr" rotWithShape="0">
                    <a:srgbClr val="6E747A">
                      <a:alpha val="43000"/>
                    </a:srgbClr>
                  </a:outerShdw>
                </a:effectLst>
              </a:rPr>
              <a:t>Give an example of when it might be best for your classroom to be quiet. What are children doing? </a:t>
            </a:r>
          </a:p>
          <a:p>
            <a:r>
              <a:rPr lang="en-US" sz="2400">
                <a:ln w="0"/>
                <a:solidFill>
                  <a:schemeClr val="accent1"/>
                </a:solidFill>
                <a:effectLst>
                  <a:outerShdw blurRad="38100" dist="25400" dir="5400000" algn="ctr" rotWithShape="0">
                    <a:srgbClr val="6E747A">
                      <a:alpha val="43000"/>
                    </a:srgbClr>
                  </a:outerShdw>
                </a:effectLst>
              </a:rPr>
              <a:t>When might your classroom be noisy and quiet? What are children doing?</a:t>
            </a:r>
            <a:endParaRPr lang="en-US" sz="2400">
              <a:solidFill>
                <a:srgbClr val="000000"/>
              </a:solidFill>
            </a:endParaRPr>
          </a:p>
        </p:txBody>
      </p:sp>
      <p:sp>
        <p:nvSpPr>
          <p:cNvPr id="2" name="TextBox 1">
            <a:extLst>
              <a:ext uri="{FF2B5EF4-FFF2-40B4-BE49-F238E27FC236}">
                <a16:creationId xmlns:a16="http://schemas.microsoft.com/office/drawing/2014/main" id="{A91D3233-AEBA-AE44-8106-19D2D59E910C}"/>
              </a:ext>
            </a:extLst>
          </p:cNvPr>
          <p:cNvSpPr txBox="1"/>
          <p:nvPr/>
        </p:nvSpPr>
        <p:spPr>
          <a:xfrm>
            <a:off x="9779292" y="6260584"/>
            <a:ext cx="1828800" cy="369332"/>
          </a:xfrm>
          <a:prstGeom prst="rect">
            <a:avLst/>
          </a:prstGeom>
          <a:noFill/>
        </p:spPr>
        <p:txBody>
          <a:bodyPr wrap="square" rtlCol="0">
            <a:spAutoFit/>
          </a:bodyPr>
          <a:lstStyle/>
          <a:p>
            <a:pPr algn="l"/>
            <a:r>
              <a:rPr lang="en-US" sz="1800">
                <a:solidFill>
                  <a:srgbClr val="000000"/>
                </a:solidFill>
                <a:latin typeface="Times New Roman" panose="02020603050405020304" pitchFamily="18" charset="0"/>
                <a:cs typeface="Times New Roman" panose="02020603050405020304" pitchFamily="18" charset="0"/>
              </a:rPr>
              <a:t>(Shaw, R.)</a:t>
            </a:r>
            <a:endParaRPr lang="en-US"/>
          </a:p>
        </p:txBody>
      </p:sp>
    </p:spTree>
    <p:extLst>
      <p:ext uri="{BB962C8B-B14F-4D97-AF65-F5344CB8AC3E}">
        <p14:creationId xmlns:p14="http://schemas.microsoft.com/office/powerpoint/2010/main" val="33583700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41E6F8-7F18-A24E-AE0B-66477C898AB6}"/>
              </a:ext>
            </a:extLst>
          </p:cNvPr>
          <p:cNvSpPr>
            <a:spLocks noGrp="1"/>
          </p:cNvSpPr>
          <p:nvPr>
            <p:ph type="title"/>
          </p:nvPr>
        </p:nvSpPr>
        <p:spPr>
          <a:xfrm>
            <a:off x="640079" y="2053641"/>
            <a:ext cx="3669161" cy="2760098"/>
          </a:xfrm>
        </p:spPr>
        <p:txBody>
          <a:bodyPr>
            <a:normAutofit/>
          </a:bodyPr>
          <a:lstStyle/>
          <a:p>
            <a:r>
              <a:rPr lang="en-US">
                <a:solidFill>
                  <a:srgbClr val="FFFFFF"/>
                </a:solidFill>
              </a:rPr>
              <a:t>Planning for 21</a:t>
            </a:r>
            <a:r>
              <a:rPr lang="en-US" baseline="30000">
                <a:solidFill>
                  <a:srgbClr val="FFFFFF"/>
                </a:solidFill>
              </a:rPr>
              <a:t>st</a:t>
            </a:r>
            <a:r>
              <a:rPr lang="en-US">
                <a:solidFill>
                  <a:srgbClr val="FFFFFF"/>
                </a:solidFill>
              </a:rPr>
              <a:t> Century Skills </a:t>
            </a:r>
          </a:p>
        </p:txBody>
      </p:sp>
      <p:sp>
        <p:nvSpPr>
          <p:cNvPr id="3" name="Content Placeholder 2">
            <a:extLst>
              <a:ext uri="{FF2B5EF4-FFF2-40B4-BE49-F238E27FC236}">
                <a16:creationId xmlns:a16="http://schemas.microsoft.com/office/drawing/2014/main" id="{0C8E00FA-E444-A947-A011-B107FC16D1C0}"/>
              </a:ext>
            </a:extLst>
          </p:cNvPr>
          <p:cNvSpPr>
            <a:spLocks noGrp="1"/>
          </p:cNvSpPr>
          <p:nvPr>
            <p:ph idx="1"/>
          </p:nvPr>
        </p:nvSpPr>
        <p:spPr>
          <a:xfrm>
            <a:off x="6090574" y="801866"/>
            <a:ext cx="5306084" cy="5230634"/>
          </a:xfrm>
        </p:spPr>
        <p:txBody>
          <a:bodyPr anchor="ctr">
            <a:normAutofit/>
          </a:bodyPr>
          <a:lstStyle/>
          <a:p>
            <a:r>
              <a:rPr lang="en-US" sz="2400">
                <a:ln w="0"/>
                <a:solidFill>
                  <a:schemeClr val="accent1"/>
                </a:solidFill>
                <a:effectLst>
                  <a:outerShdw blurRad="38100" dist="25400" dir="5400000" algn="ctr" rotWithShape="0">
                    <a:srgbClr val="6E747A">
                      <a:alpha val="43000"/>
                    </a:srgbClr>
                  </a:outerShdw>
                </a:effectLst>
              </a:rPr>
              <a:t>How do you imbed 21</a:t>
            </a:r>
            <a:r>
              <a:rPr lang="en-US" sz="2400" baseline="30000">
                <a:ln w="0"/>
                <a:solidFill>
                  <a:schemeClr val="accent1"/>
                </a:solidFill>
                <a:effectLst>
                  <a:outerShdw blurRad="38100" dist="25400" dir="5400000" algn="ctr" rotWithShape="0">
                    <a:srgbClr val="6E747A">
                      <a:alpha val="43000"/>
                    </a:srgbClr>
                  </a:outerShdw>
                </a:effectLst>
              </a:rPr>
              <a:t>st</a:t>
            </a:r>
            <a:r>
              <a:rPr lang="en-US" sz="2400">
                <a:ln w="0"/>
                <a:solidFill>
                  <a:schemeClr val="accent1"/>
                </a:solidFill>
                <a:effectLst>
                  <a:outerShdw blurRad="38100" dist="25400" dir="5400000" algn="ctr" rotWithShape="0">
                    <a:srgbClr val="6E747A">
                      <a:alpha val="43000"/>
                    </a:srgbClr>
                  </a:outerShdw>
                </a:effectLst>
              </a:rPr>
              <a:t> century skills (collaboration, communication, critical thinking and creativity) when planning?</a:t>
            </a:r>
          </a:p>
          <a:p>
            <a:endParaRPr lang="en-US" sz="2400">
              <a:ln w="0"/>
              <a:solidFill>
                <a:schemeClr val="accent1"/>
              </a:solidFill>
              <a:effectLst>
                <a:outerShdw blurRad="38100" dist="25400" dir="5400000" algn="ctr" rotWithShape="0">
                  <a:srgbClr val="6E747A">
                    <a:alpha val="43000"/>
                  </a:srgbClr>
                </a:outerShdw>
              </a:effectLst>
            </a:endParaRPr>
          </a:p>
          <a:p>
            <a:endParaRPr lang="en-US" sz="2400">
              <a:ln w="0"/>
              <a:solidFill>
                <a:schemeClr val="accent1"/>
              </a:solidFill>
              <a:effectLst>
                <a:outerShdw blurRad="38100" dist="25400" dir="5400000" algn="ctr" rotWithShape="0">
                  <a:srgbClr val="6E747A">
                    <a:alpha val="43000"/>
                  </a:srgbClr>
                </a:outerShdw>
              </a:effectLst>
            </a:endParaRPr>
          </a:p>
          <a:p>
            <a:endParaRPr lang="en-US" sz="2400">
              <a:ln w="0"/>
              <a:solidFill>
                <a:schemeClr val="accent1"/>
              </a:solidFill>
              <a:effectLst>
                <a:outerShdw blurRad="38100" dist="25400" dir="5400000" algn="ctr" rotWithShape="0">
                  <a:srgbClr val="6E747A">
                    <a:alpha val="43000"/>
                  </a:srgbClr>
                </a:outerShdw>
              </a:effectLst>
            </a:endParaRPr>
          </a:p>
          <a:p>
            <a:endParaRPr lang="en-US" sz="2400">
              <a:ln w="0"/>
              <a:solidFill>
                <a:schemeClr val="accent1"/>
              </a:solidFill>
              <a:effectLst>
                <a:outerShdw blurRad="38100" dist="25400" dir="5400000" algn="ctr" rotWithShape="0">
                  <a:srgbClr val="6E747A">
                    <a:alpha val="43000"/>
                  </a:srgbClr>
                </a:outerShdw>
              </a:effectLst>
            </a:endParaRPr>
          </a:p>
          <a:p>
            <a:endParaRPr lang="en-US" sz="2400">
              <a:ln w="0"/>
              <a:solidFill>
                <a:schemeClr val="accent1"/>
              </a:solidFill>
              <a:effectLst>
                <a:outerShdw blurRad="38100" dist="25400" dir="5400000" algn="ctr" rotWithShape="0">
                  <a:srgbClr val="6E747A">
                    <a:alpha val="43000"/>
                  </a:srgbClr>
                </a:outerShdw>
              </a:effectLst>
            </a:endParaRPr>
          </a:p>
          <a:p>
            <a:endParaRPr lang="en-US" sz="2400">
              <a:ln w="0"/>
              <a:solidFill>
                <a:schemeClr val="accent1"/>
              </a:solidFill>
              <a:effectLst>
                <a:outerShdw blurRad="38100" dist="25400" dir="5400000" algn="ctr" rotWithShape="0">
                  <a:srgbClr val="6E747A">
                    <a:alpha val="43000"/>
                  </a:srgbClr>
                </a:outerShdw>
              </a:effectLst>
            </a:endParaRPr>
          </a:p>
        </p:txBody>
      </p:sp>
      <p:pic>
        <p:nvPicPr>
          <p:cNvPr id="4" name="Picture 4">
            <a:extLst>
              <a:ext uri="{FF2B5EF4-FFF2-40B4-BE49-F238E27FC236}">
                <a16:creationId xmlns:a16="http://schemas.microsoft.com/office/drawing/2014/main" id="{6E51CA07-8A6C-154C-AE24-0D9BEA77D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7816" y="3091781"/>
            <a:ext cx="5148841" cy="2831295"/>
          </a:xfrm>
          <a:prstGeom prst="rect">
            <a:avLst/>
          </a:prstGeom>
        </p:spPr>
      </p:pic>
    </p:spTree>
    <p:extLst>
      <p:ext uri="{BB962C8B-B14F-4D97-AF65-F5344CB8AC3E}">
        <p14:creationId xmlns:p14="http://schemas.microsoft.com/office/powerpoint/2010/main" val="7379399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631F50-D3DF-D14B-A424-1B835A8E6C9F}"/>
              </a:ext>
            </a:extLst>
          </p:cNvPr>
          <p:cNvSpPr>
            <a:spLocks noGrp="1"/>
          </p:cNvSpPr>
          <p:nvPr>
            <p:ph type="title"/>
          </p:nvPr>
        </p:nvSpPr>
        <p:spPr>
          <a:xfrm>
            <a:off x="640079" y="2053641"/>
            <a:ext cx="3669161" cy="2760098"/>
          </a:xfrm>
        </p:spPr>
        <p:txBody>
          <a:bodyPr>
            <a:normAutofit/>
          </a:bodyPr>
          <a:lstStyle/>
          <a:p>
            <a:r>
              <a:rPr lang="en-US">
                <a:solidFill>
                  <a:srgbClr val="FFFFFF"/>
                </a:solidFill>
              </a:rPr>
              <a:t>How are Foundations linked to 21</a:t>
            </a:r>
            <a:r>
              <a:rPr lang="en-US" baseline="30000">
                <a:solidFill>
                  <a:srgbClr val="FFFFFF"/>
                </a:solidFill>
              </a:rPr>
              <a:t>st</a:t>
            </a:r>
            <a:r>
              <a:rPr lang="en-US">
                <a:solidFill>
                  <a:srgbClr val="FFFFFF"/>
                </a:solidFill>
              </a:rPr>
              <a:t> Century Skills?</a:t>
            </a:r>
          </a:p>
        </p:txBody>
      </p:sp>
      <p:sp>
        <p:nvSpPr>
          <p:cNvPr id="3" name="Content Placeholder 2">
            <a:extLst>
              <a:ext uri="{FF2B5EF4-FFF2-40B4-BE49-F238E27FC236}">
                <a16:creationId xmlns:a16="http://schemas.microsoft.com/office/drawing/2014/main" id="{EBD17917-2976-6C44-AC99-6547FEBA0150}"/>
              </a:ext>
            </a:extLst>
          </p:cNvPr>
          <p:cNvSpPr>
            <a:spLocks noGrp="1"/>
          </p:cNvSpPr>
          <p:nvPr>
            <p:ph idx="1"/>
          </p:nvPr>
        </p:nvSpPr>
        <p:spPr>
          <a:xfrm>
            <a:off x="6090574" y="801866"/>
            <a:ext cx="5306084" cy="5230634"/>
          </a:xfrm>
        </p:spPr>
        <p:txBody>
          <a:bodyPr anchor="ctr">
            <a:normAutofit fontScale="92500" lnSpcReduction="10000"/>
          </a:bodyPr>
          <a:lstStyle/>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r>
              <a:rPr lang="en-US" sz="2400">
                <a:solidFill>
                  <a:srgbClr val="000000"/>
                </a:solidFill>
              </a:rPr>
              <a:t>Communication</a:t>
            </a:r>
          </a:p>
          <a:p>
            <a:r>
              <a:rPr lang="en-US" sz="2400">
                <a:solidFill>
                  <a:srgbClr val="000000"/>
                </a:solidFill>
              </a:rPr>
              <a:t>Collaboration</a:t>
            </a:r>
          </a:p>
          <a:p>
            <a:r>
              <a:rPr lang="en-US" sz="2400">
                <a:solidFill>
                  <a:srgbClr val="000000"/>
                </a:solidFill>
              </a:rPr>
              <a:t>Creativity</a:t>
            </a:r>
          </a:p>
          <a:p>
            <a:r>
              <a:rPr lang="en-US" sz="2400">
                <a:solidFill>
                  <a:srgbClr val="000000"/>
                </a:solidFill>
              </a:rPr>
              <a:t>Critical Thinking</a:t>
            </a: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p:txBody>
      </p:sp>
      <p:pic>
        <p:nvPicPr>
          <p:cNvPr id="4" name="Picture 4">
            <a:extLst>
              <a:ext uri="{FF2B5EF4-FFF2-40B4-BE49-F238E27FC236}">
                <a16:creationId xmlns:a16="http://schemas.microsoft.com/office/drawing/2014/main" id="{32919E5D-27A1-7F45-B102-66BBA04E5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1677" y="525569"/>
            <a:ext cx="4723877" cy="2903431"/>
          </a:xfrm>
          <a:prstGeom prst="rect">
            <a:avLst/>
          </a:prstGeom>
        </p:spPr>
      </p:pic>
      <p:sp>
        <p:nvSpPr>
          <p:cNvPr id="5" name="TextBox 4">
            <a:extLst>
              <a:ext uri="{FF2B5EF4-FFF2-40B4-BE49-F238E27FC236}">
                <a16:creationId xmlns:a16="http://schemas.microsoft.com/office/drawing/2014/main" id="{96A6CE1F-CF1C-A445-9616-01CD05B34C49}"/>
              </a:ext>
            </a:extLst>
          </p:cNvPr>
          <p:cNvSpPr txBox="1"/>
          <p:nvPr/>
        </p:nvSpPr>
        <p:spPr>
          <a:xfrm>
            <a:off x="9968186" y="6332431"/>
            <a:ext cx="1828800" cy="369332"/>
          </a:xfrm>
          <a:prstGeom prst="rect">
            <a:avLst/>
          </a:prstGeom>
          <a:noFill/>
        </p:spPr>
        <p:txBody>
          <a:bodyPr wrap="square" rtlCol="0">
            <a:spAutoFit/>
          </a:bodyPr>
          <a:lstStyle/>
          <a:p>
            <a:pPr algn="l"/>
            <a:r>
              <a:rPr lang="en-US" sz="1800">
                <a:solidFill>
                  <a:srgbClr val="000000"/>
                </a:solidFill>
                <a:cs typeface="Times New Roman" panose="02020603050405020304" pitchFamily="18" charset="0"/>
              </a:rPr>
              <a:t>(</a:t>
            </a:r>
            <a:r>
              <a:rPr lang="en-US" sz="1800" err="1">
                <a:solidFill>
                  <a:srgbClr val="000000"/>
                </a:solidFill>
                <a:cs typeface="Times New Roman" panose="02020603050405020304" pitchFamily="18" charset="0"/>
              </a:rPr>
              <a:t>Cheriedh</a:t>
            </a:r>
            <a:r>
              <a:rPr lang="en-US" sz="1800">
                <a:solidFill>
                  <a:srgbClr val="000000"/>
                </a:solidFill>
                <a:cs typeface="Times New Roman" panose="02020603050405020304" pitchFamily="18" charset="0"/>
              </a:rPr>
              <a:t> 2016) </a:t>
            </a:r>
            <a:endParaRPr lang="en-US"/>
          </a:p>
        </p:txBody>
      </p:sp>
    </p:spTree>
    <p:extLst>
      <p:ext uri="{BB962C8B-B14F-4D97-AF65-F5344CB8AC3E}">
        <p14:creationId xmlns:p14="http://schemas.microsoft.com/office/powerpoint/2010/main" val="4126729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199D8E5-F9B0-164C-95A5-0D03313CCB97}"/>
              </a:ext>
            </a:extLst>
          </p:cNvPr>
          <p:cNvSpPr>
            <a:spLocks noGrp="1"/>
          </p:cNvSpPr>
          <p:nvPr>
            <p:ph type="title"/>
          </p:nvPr>
        </p:nvSpPr>
        <p:spPr>
          <a:xfrm>
            <a:off x="640079" y="2053641"/>
            <a:ext cx="3669161" cy="2760098"/>
          </a:xfrm>
        </p:spPr>
        <p:txBody>
          <a:bodyPr>
            <a:normAutofit fontScale="90000"/>
          </a:bodyPr>
          <a:lstStyle/>
          <a:p>
            <a:r>
              <a:rPr lang="en-US">
                <a:solidFill>
                  <a:srgbClr val="FFFFFF"/>
                </a:solidFill>
              </a:rPr>
              <a:t>Examples and Strategies: Using  Foundations to intentionally plan for 21st Century Skills </a:t>
            </a:r>
          </a:p>
        </p:txBody>
      </p:sp>
      <p:sp>
        <p:nvSpPr>
          <p:cNvPr id="3" name="Content Placeholder 2">
            <a:extLst>
              <a:ext uri="{FF2B5EF4-FFF2-40B4-BE49-F238E27FC236}">
                <a16:creationId xmlns:a16="http://schemas.microsoft.com/office/drawing/2014/main" id="{A9600191-293F-F842-B0F5-75901D9A819C}"/>
              </a:ext>
            </a:extLst>
          </p:cNvPr>
          <p:cNvSpPr>
            <a:spLocks noGrp="1"/>
          </p:cNvSpPr>
          <p:nvPr>
            <p:ph idx="1"/>
          </p:nvPr>
        </p:nvSpPr>
        <p:spPr>
          <a:xfrm>
            <a:off x="6245837" y="973042"/>
            <a:ext cx="5306084" cy="5230634"/>
          </a:xfrm>
        </p:spPr>
        <p:txBody>
          <a:bodyPr anchor="ctr">
            <a:normAutofit fontScale="92500" lnSpcReduction="10000"/>
          </a:bodyPr>
          <a:lstStyle/>
          <a:p>
            <a:r>
              <a:rPr lang="en-US" sz="2400" b="1">
                <a:solidFill>
                  <a:srgbClr val="000000"/>
                </a:solidFill>
              </a:rPr>
              <a:t>Example #1:</a:t>
            </a:r>
            <a:r>
              <a:rPr lang="en-US" sz="2400">
                <a:solidFill>
                  <a:srgbClr val="000000"/>
                </a:solidFill>
              </a:rPr>
              <a:t> </a:t>
            </a:r>
          </a:p>
          <a:p>
            <a:pPr>
              <a:buFont typeface="Courier New" panose="02070309020205020404" pitchFamily="49" charset="0"/>
              <a:buChar char="o"/>
            </a:pPr>
            <a:r>
              <a:rPr lang="en-US" sz="2400">
                <a:solidFill>
                  <a:srgbClr val="000000"/>
                </a:solidFill>
              </a:rPr>
              <a:t>APL-3S Use more complex language to share ideas and influence others during play. (Communication, Collaboration, Creativity, Social Skills, Flexibility)</a:t>
            </a:r>
          </a:p>
          <a:p>
            <a:r>
              <a:rPr lang="en-US" sz="2400" b="1">
                <a:solidFill>
                  <a:srgbClr val="000000"/>
                </a:solidFill>
              </a:rPr>
              <a:t> Ideas for Strategies:</a:t>
            </a:r>
          </a:p>
          <a:p>
            <a:pPr>
              <a:buFont typeface="Courier New" panose="02070309020205020404" pitchFamily="49" charset="0"/>
              <a:buChar char="o"/>
            </a:pPr>
            <a:r>
              <a:rPr lang="en-US" sz="2400">
                <a:solidFill>
                  <a:srgbClr val="000000"/>
                </a:solidFill>
              </a:rPr>
              <a:t>Pg. 37 #3 Foster cooperative play and learning groups. Stay involved in children’s play and learning groups to help children who may be less likely to join in because they don’t communicate as well as other children. </a:t>
            </a:r>
          </a:p>
          <a:p>
            <a:pPr>
              <a:buFont typeface="Courier New" panose="02070309020205020404" pitchFamily="49" charset="0"/>
              <a:buChar char="o"/>
            </a:pPr>
            <a:endParaRPr lang="en-US" sz="2400">
              <a:solidFill>
                <a:srgbClr val="000000"/>
              </a:solidFill>
            </a:endParaRPr>
          </a:p>
          <a:p>
            <a:pPr marL="0" indent="0">
              <a:buNone/>
            </a:pPr>
            <a:r>
              <a:rPr lang="en-US" sz="2400">
                <a:ln w="0"/>
                <a:solidFill>
                  <a:schemeClr val="accent1"/>
                </a:solidFill>
                <a:effectLst>
                  <a:outerShdw blurRad="38100" dist="25400" dir="5400000" algn="ctr" rotWithShape="0">
                    <a:srgbClr val="6E747A">
                      <a:alpha val="43000"/>
                    </a:srgbClr>
                  </a:outerShdw>
                </a:effectLst>
              </a:rPr>
              <a:t>Take a minute to think about some strategies you can use to support, foster and encourage communication in your classroom.</a:t>
            </a:r>
            <a:r>
              <a:rPr lang="en-US" sz="2400">
                <a:solidFill>
                  <a:srgbClr val="000000"/>
                </a:solidFill>
              </a:rPr>
              <a:t> </a:t>
            </a:r>
          </a:p>
          <a:p>
            <a:endParaRPr lang="en-US" sz="2400">
              <a:solidFill>
                <a:srgbClr val="000000"/>
              </a:solidFill>
            </a:endParaRPr>
          </a:p>
          <a:p>
            <a:endParaRPr lang="en-US" sz="2400">
              <a:solidFill>
                <a:srgbClr val="000000"/>
              </a:solidFill>
            </a:endParaRPr>
          </a:p>
        </p:txBody>
      </p:sp>
      <p:sp>
        <p:nvSpPr>
          <p:cNvPr id="4" name="TextBox 3">
            <a:extLst>
              <a:ext uri="{FF2B5EF4-FFF2-40B4-BE49-F238E27FC236}">
                <a16:creationId xmlns:a16="http://schemas.microsoft.com/office/drawing/2014/main" id="{9E847CF5-3331-C943-8EB5-FA95D8D56132}"/>
              </a:ext>
            </a:extLst>
          </p:cNvPr>
          <p:cNvSpPr txBox="1"/>
          <p:nvPr/>
        </p:nvSpPr>
        <p:spPr>
          <a:xfrm>
            <a:off x="8974667" y="6032500"/>
            <a:ext cx="2931583" cy="646331"/>
          </a:xfrm>
          <a:prstGeom prst="rect">
            <a:avLst/>
          </a:prstGeom>
          <a:noFill/>
        </p:spPr>
        <p:txBody>
          <a:bodyPr wrap="square" rtlCol="0">
            <a:spAutoFit/>
          </a:bodyPr>
          <a:lstStyle/>
          <a:p>
            <a:pPr algn="l"/>
            <a:r>
              <a:rPr lang="en-US" sz="1800">
                <a:solidFill>
                  <a:srgbClr val="000000"/>
                </a:solidFill>
                <a:latin typeface="Times New Roman" panose="02020603050405020304" pitchFamily="18" charset="0"/>
                <a:cs typeface="Times New Roman" panose="02020603050405020304" pitchFamily="18" charset="0"/>
              </a:rPr>
              <a:t>(North Carolina Foundations Task Force.)</a:t>
            </a:r>
            <a:endParaRPr lang="en-US"/>
          </a:p>
        </p:txBody>
      </p:sp>
    </p:spTree>
    <p:extLst>
      <p:ext uri="{BB962C8B-B14F-4D97-AF65-F5344CB8AC3E}">
        <p14:creationId xmlns:p14="http://schemas.microsoft.com/office/powerpoint/2010/main" val="37715100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199D8E5-F9B0-164C-95A5-0D03313CCB97}"/>
              </a:ext>
            </a:extLst>
          </p:cNvPr>
          <p:cNvSpPr>
            <a:spLocks noGrp="1"/>
          </p:cNvSpPr>
          <p:nvPr>
            <p:ph type="title"/>
          </p:nvPr>
        </p:nvSpPr>
        <p:spPr>
          <a:xfrm>
            <a:off x="640079" y="2053641"/>
            <a:ext cx="3669161" cy="2760098"/>
          </a:xfrm>
        </p:spPr>
        <p:txBody>
          <a:bodyPr>
            <a:normAutofit fontScale="90000"/>
          </a:bodyPr>
          <a:lstStyle/>
          <a:p>
            <a:r>
              <a:rPr lang="en-US">
                <a:solidFill>
                  <a:srgbClr val="FFFFFF"/>
                </a:solidFill>
              </a:rPr>
              <a:t>Examples and Strategies: Using  Foundations to intentionally plan for 21st Century Skills </a:t>
            </a:r>
          </a:p>
        </p:txBody>
      </p:sp>
      <p:sp>
        <p:nvSpPr>
          <p:cNvPr id="3" name="Content Placeholder 2">
            <a:extLst>
              <a:ext uri="{FF2B5EF4-FFF2-40B4-BE49-F238E27FC236}">
                <a16:creationId xmlns:a16="http://schemas.microsoft.com/office/drawing/2014/main" id="{A9600191-293F-F842-B0F5-75901D9A819C}"/>
              </a:ext>
            </a:extLst>
          </p:cNvPr>
          <p:cNvSpPr>
            <a:spLocks noGrp="1"/>
          </p:cNvSpPr>
          <p:nvPr>
            <p:ph idx="1"/>
          </p:nvPr>
        </p:nvSpPr>
        <p:spPr>
          <a:xfrm>
            <a:off x="6090574" y="801866"/>
            <a:ext cx="5306084" cy="5230634"/>
          </a:xfrm>
        </p:spPr>
        <p:txBody>
          <a:bodyPr anchor="ctr">
            <a:normAutofit/>
          </a:bodyPr>
          <a:lstStyle/>
          <a:p>
            <a:r>
              <a:rPr lang="en-US" sz="2200" b="1">
                <a:solidFill>
                  <a:srgbClr val="000000"/>
                </a:solidFill>
              </a:rPr>
              <a:t>Example #1:</a:t>
            </a:r>
            <a:r>
              <a:rPr lang="en-US" sz="2200">
                <a:solidFill>
                  <a:srgbClr val="000000"/>
                </a:solidFill>
              </a:rPr>
              <a:t> </a:t>
            </a:r>
          </a:p>
          <a:p>
            <a:pPr>
              <a:buFont typeface="Courier New" panose="02070309020205020404" pitchFamily="49" charset="0"/>
              <a:buChar char="o"/>
            </a:pPr>
            <a:r>
              <a:rPr lang="en-US" sz="2200">
                <a:solidFill>
                  <a:srgbClr val="000000"/>
                </a:solidFill>
              </a:rPr>
              <a:t>ESD-4t Play and interact cooperatively with other children (work on projects together, exchange ideas). Collaboration, Creativity, Social Skills</a:t>
            </a:r>
          </a:p>
          <a:p>
            <a:r>
              <a:rPr lang="en-US" sz="2200" b="1">
                <a:solidFill>
                  <a:srgbClr val="000000"/>
                </a:solidFill>
              </a:rPr>
              <a:t>Ideas for Strategies:</a:t>
            </a:r>
          </a:p>
          <a:p>
            <a:pPr>
              <a:buFont typeface="Courier New" panose="02070309020205020404" pitchFamily="49" charset="0"/>
              <a:buChar char="o"/>
            </a:pPr>
            <a:r>
              <a:rPr lang="en-US" sz="2200">
                <a:solidFill>
                  <a:srgbClr val="000000"/>
                </a:solidFill>
              </a:rPr>
              <a:t>Pg.60 #8 Promote an atmosphere of cooperation instead of competition (e.g., introduce activities that require two or three children to work together). </a:t>
            </a:r>
          </a:p>
          <a:p>
            <a:pPr marL="0" indent="0">
              <a:buNone/>
            </a:pPr>
            <a:r>
              <a:rPr lang="en-US" sz="2200">
                <a:ln w="0"/>
                <a:solidFill>
                  <a:schemeClr val="accent1"/>
                </a:solidFill>
                <a:effectLst>
                  <a:outerShdw blurRad="38100" dist="25400" dir="5400000" algn="ctr" rotWithShape="0">
                    <a:srgbClr val="6E747A">
                      <a:alpha val="43000"/>
                    </a:srgbClr>
                  </a:outerShdw>
                </a:effectLst>
              </a:rPr>
              <a:t>Take a minute to think about some strategies you can use to support, foster and encourage collaboration  in your classroom.</a:t>
            </a:r>
            <a:r>
              <a:rPr lang="en-US" sz="2200">
                <a:solidFill>
                  <a:srgbClr val="000000"/>
                </a:solidFill>
              </a:rPr>
              <a:t>  </a:t>
            </a:r>
          </a:p>
          <a:p>
            <a:endParaRPr lang="en-US" sz="2200">
              <a:solidFill>
                <a:srgbClr val="000000"/>
              </a:solidFill>
            </a:endParaRPr>
          </a:p>
        </p:txBody>
      </p:sp>
      <p:sp>
        <p:nvSpPr>
          <p:cNvPr id="4" name="TextBox 3">
            <a:extLst>
              <a:ext uri="{FF2B5EF4-FFF2-40B4-BE49-F238E27FC236}">
                <a16:creationId xmlns:a16="http://schemas.microsoft.com/office/drawing/2014/main" id="{9E847CF5-3331-C943-8EB5-FA95D8D56132}"/>
              </a:ext>
            </a:extLst>
          </p:cNvPr>
          <p:cNvSpPr txBox="1"/>
          <p:nvPr/>
        </p:nvSpPr>
        <p:spPr>
          <a:xfrm>
            <a:off x="8974667" y="6032500"/>
            <a:ext cx="2931583" cy="646331"/>
          </a:xfrm>
          <a:prstGeom prst="rect">
            <a:avLst/>
          </a:prstGeom>
          <a:noFill/>
        </p:spPr>
        <p:txBody>
          <a:bodyPr wrap="square" rtlCol="0">
            <a:spAutoFit/>
          </a:bodyPr>
          <a:lstStyle/>
          <a:p>
            <a:pPr algn="l"/>
            <a:r>
              <a:rPr lang="en-US" sz="1800">
                <a:solidFill>
                  <a:srgbClr val="000000"/>
                </a:solidFill>
                <a:latin typeface="Times New Roman" panose="02020603050405020304" pitchFamily="18" charset="0"/>
                <a:cs typeface="Times New Roman" panose="02020603050405020304" pitchFamily="18" charset="0"/>
              </a:rPr>
              <a:t>(North Carolina Foundations Task Force.)</a:t>
            </a:r>
            <a:endParaRPr lang="en-US"/>
          </a:p>
        </p:txBody>
      </p:sp>
    </p:spTree>
    <p:extLst>
      <p:ext uri="{BB962C8B-B14F-4D97-AF65-F5344CB8AC3E}">
        <p14:creationId xmlns:p14="http://schemas.microsoft.com/office/powerpoint/2010/main" val="3673096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9F92AF-55D2-4446-B15D-F49C80B8EFAB}"/>
              </a:ext>
            </a:extLst>
          </p:cNvPr>
          <p:cNvSpPr>
            <a:spLocks noGrp="1"/>
          </p:cNvSpPr>
          <p:nvPr>
            <p:ph type="title"/>
          </p:nvPr>
        </p:nvSpPr>
        <p:spPr>
          <a:xfrm>
            <a:off x="640079" y="2053641"/>
            <a:ext cx="3669161" cy="2760098"/>
          </a:xfrm>
        </p:spPr>
        <p:txBody>
          <a:bodyPr>
            <a:normAutofit fontScale="90000"/>
          </a:bodyPr>
          <a:lstStyle/>
          <a:p>
            <a:r>
              <a:rPr lang="en-US">
                <a:solidFill>
                  <a:srgbClr val="FFFFFF"/>
                </a:solidFill>
              </a:rPr>
              <a:t>When thinking about 21</a:t>
            </a:r>
            <a:r>
              <a:rPr lang="en-US" baseline="30000">
                <a:solidFill>
                  <a:srgbClr val="FFFFFF"/>
                </a:solidFill>
              </a:rPr>
              <a:t>st  </a:t>
            </a:r>
            <a:br>
              <a:rPr lang="en-US">
                <a:solidFill>
                  <a:srgbClr val="FFFFFF"/>
                </a:solidFill>
              </a:rPr>
            </a:br>
            <a:r>
              <a:rPr lang="en-US">
                <a:solidFill>
                  <a:srgbClr val="FFFFFF"/>
                </a:solidFill>
              </a:rPr>
              <a:t>Century Skills what does it look like in the eyes of a Child? </a:t>
            </a:r>
          </a:p>
        </p:txBody>
      </p:sp>
      <p:sp>
        <p:nvSpPr>
          <p:cNvPr id="3" name="Content Placeholder 2">
            <a:extLst>
              <a:ext uri="{FF2B5EF4-FFF2-40B4-BE49-F238E27FC236}">
                <a16:creationId xmlns:a16="http://schemas.microsoft.com/office/drawing/2014/main" id="{7EABD5A7-41E2-874A-BC71-1A2E1AC2481B}"/>
              </a:ext>
            </a:extLst>
          </p:cNvPr>
          <p:cNvSpPr>
            <a:spLocks noGrp="1"/>
          </p:cNvSpPr>
          <p:nvPr>
            <p:ph idx="1"/>
          </p:nvPr>
        </p:nvSpPr>
        <p:spPr>
          <a:xfrm>
            <a:off x="6090574" y="801866"/>
            <a:ext cx="5306084" cy="5230634"/>
          </a:xfrm>
        </p:spPr>
        <p:txBody>
          <a:bodyPr anchor="ctr">
            <a:normAutofit/>
          </a:bodyPr>
          <a:lstStyle/>
          <a:p>
            <a:pPr algn="ctr"/>
            <a:r>
              <a:rPr lang="en-US" sz="2300">
                <a:ln w="0"/>
                <a:solidFill>
                  <a:schemeClr val="accent1"/>
                </a:solidFill>
                <a:effectLst>
                  <a:outerShdw blurRad="38100" dist="25400" dir="5400000" algn="ctr" rotWithShape="0">
                    <a:srgbClr val="6E747A">
                      <a:alpha val="43000"/>
                    </a:srgbClr>
                  </a:outerShdw>
                </a:effectLst>
              </a:rPr>
              <a:t>What does it look like in your classroom?</a:t>
            </a:r>
          </a:p>
          <a:p>
            <a:r>
              <a:rPr lang="en-US" sz="2300">
                <a:ln w="0"/>
                <a:solidFill>
                  <a:schemeClr val="accent1"/>
                </a:solidFill>
                <a:effectLst>
                  <a:outerShdw blurRad="38100" dist="25400" dir="5400000" algn="ctr" rotWithShape="0">
                    <a:srgbClr val="6E747A">
                      <a:alpha val="43000"/>
                    </a:srgbClr>
                  </a:outerShdw>
                </a:effectLst>
              </a:rPr>
              <a:t>What are children doing? </a:t>
            </a:r>
          </a:p>
          <a:p>
            <a:r>
              <a:rPr lang="en-US" sz="2300">
                <a:ln w="0"/>
                <a:solidFill>
                  <a:schemeClr val="accent1"/>
                </a:solidFill>
                <a:effectLst>
                  <a:outerShdw blurRad="38100" dist="25400" dir="5400000" algn="ctr" rotWithShape="0">
                    <a:srgbClr val="6E747A">
                      <a:alpha val="43000"/>
                    </a:srgbClr>
                  </a:outerShdw>
                </a:effectLst>
              </a:rPr>
              <a:t>What do they see?</a:t>
            </a: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a:p>
            <a:pPr algn="ctr"/>
            <a:endParaRPr lang="en-US" sz="2400">
              <a:solidFill>
                <a:srgbClr val="000000"/>
              </a:solidFill>
            </a:endParaRPr>
          </a:p>
          <a:p>
            <a:endParaRPr lang="en-US" sz="2400">
              <a:solidFill>
                <a:srgbClr val="000000"/>
              </a:solidFill>
            </a:endParaRPr>
          </a:p>
        </p:txBody>
      </p:sp>
      <p:pic>
        <p:nvPicPr>
          <p:cNvPr id="4" name="Picture 4">
            <a:extLst>
              <a:ext uri="{FF2B5EF4-FFF2-40B4-BE49-F238E27FC236}">
                <a16:creationId xmlns:a16="http://schemas.microsoft.com/office/drawing/2014/main" id="{80D1B4BB-DAE1-B748-A2AA-653A453E4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138" y="2477265"/>
            <a:ext cx="4440956" cy="3195657"/>
          </a:xfrm>
          <a:prstGeom prst="rect">
            <a:avLst/>
          </a:prstGeom>
        </p:spPr>
      </p:pic>
    </p:spTree>
    <p:extLst>
      <p:ext uri="{BB962C8B-B14F-4D97-AF65-F5344CB8AC3E}">
        <p14:creationId xmlns:p14="http://schemas.microsoft.com/office/powerpoint/2010/main" val="12898697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85BB4A-5BB9-284D-80F4-1517CA3F6C10}"/>
              </a:ext>
            </a:extLst>
          </p:cNvPr>
          <p:cNvSpPr>
            <a:spLocks noGrp="1"/>
          </p:cNvSpPr>
          <p:nvPr>
            <p:ph type="title"/>
          </p:nvPr>
        </p:nvSpPr>
        <p:spPr>
          <a:xfrm>
            <a:off x="640079" y="2053641"/>
            <a:ext cx="3669161" cy="2760098"/>
          </a:xfrm>
        </p:spPr>
        <p:txBody>
          <a:bodyPr>
            <a:normAutofit/>
          </a:bodyPr>
          <a:lstStyle/>
          <a:p>
            <a:r>
              <a:rPr lang="en-US">
                <a:solidFill>
                  <a:srgbClr val="FFFFFF"/>
                </a:solidFill>
              </a:rPr>
              <a:t>Critical Thinking</a:t>
            </a:r>
          </a:p>
        </p:txBody>
      </p:sp>
      <p:sp>
        <p:nvSpPr>
          <p:cNvPr id="3" name="Content Placeholder 2">
            <a:extLst>
              <a:ext uri="{FF2B5EF4-FFF2-40B4-BE49-F238E27FC236}">
                <a16:creationId xmlns:a16="http://schemas.microsoft.com/office/drawing/2014/main" id="{26236AEE-5F48-C64B-8512-8F3B51C16A23}"/>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Information and Discovery</a:t>
            </a:r>
          </a:p>
          <a:p>
            <a:r>
              <a:rPr lang="en-US" sz="2400">
                <a:solidFill>
                  <a:srgbClr val="000000"/>
                </a:solidFill>
              </a:rPr>
              <a:t>Interpretation and Analysis</a:t>
            </a:r>
          </a:p>
          <a:p>
            <a:r>
              <a:rPr lang="en-US" sz="2400">
                <a:solidFill>
                  <a:srgbClr val="000000"/>
                </a:solidFill>
              </a:rPr>
              <a:t>Constructing Arguments</a:t>
            </a:r>
          </a:p>
          <a:p>
            <a:r>
              <a:rPr lang="en-US" sz="2400">
                <a:solidFill>
                  <a:srgbClr val="000000"/>
                </a:solidFill>
              </a:rPr>
              <a:t>Problem Solving</a:t>
            </a:r>
          </a:p>
          <a:p>
            <a:endParaRPr lang="en-US" sz="2400">
              <a:solidFill>
                <a:srgbClr val="000000"/>
              </a:solidFill>
            </a:endParaRPr>
          </a:p>
          <a:p>
            <a:r>
              <a:rPr lang="en-US" sz="2400">
                <a:ln w="0"/>
                <a:solidFill>
                  <a:schemeClr val="accent1"/>
                </a:solidFill>
                <a:effectLst>
                  <a:outerShdw blurRad="38100" dist="25400" dir="5400000" algn="ctr" rotWithShape="0">
                    <a:srgbClr val="6E747A">
                      <a:alpha val="43000"/>
                    </a:srgbClr>
                  </a:outerShdw>
                </a:effectLst>
              </a:rPr>
              <a:t>What are children doing when they are working through problems? How do you support critical thinking in your classroom? What does it look like?</a:t>
            </a:r>
            <a:endParaRPr lang="en-US" sz="2400">
              <a:solidFill>
                <a:srgbClr val="000000"/>
              </a:solidFill>
            </a:endParaRPr>
          </a:p>
        </p:txBody>
      </p:sp>
      <p:pic>
        <p:nvPicPr>
          <p:cNvPr id="4" name="Picture 4">
            <a:extLst>
              <a:ext uri="{FF2B5EF4-FFF2-40B4-BE49-F238E27FC236}">
                <a16:creationId xmlns:a16="http://schemas.microsoft.com/office/drawing/2014/main" id="{A25A278D-B9E4-1D4B-85C2-225FBD921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6728" y="578683"/>
            <a:ext cx="2268855" cy="2850317"/>
          </a:xfrm>
          <a:prstGeom prst="rect">
            <a:avLst/>
          </a:prstGeom>
        </p:spPr>
      </p:pic>
      <p:sp>
        <p:nvSpPr>
          <p:cNvPr id="5" name="TextBox 4">
            <a:extLst>
              <a:ext uri="{FF2B5EF4-FFF2-40B4-BE49-F238E27FC236}">
                <a16:creationId xmlns:a16="http://schemas.microsoft.com/office/drawing/2014/main" id="{90E4717D-C92D-F042-8F65-161A21C2D600}"/>
              </a:ext>
            </a:extLst>
          </p:cNvPr>
          <p:cNvSpPr txBox="1"/>
          <p:nvPr/>
        </p:nvSpPr>
        <p:spPr>
          <a:xfrm>
            <a:off x="10026755" y="6122084"/>
            <a:ext cx="1828800" cy="646331"/>
          </a:xfrm>
          <a:prstGeom prst="rect">
            <a:avLst/>
          </a:prstGeom>
          <a:noFill/>
        </p:spPr>
        <p:txBody>
          <a:bodyPr wrap="square" rtlCol="0">
            <a:spAutoFit/>
          </a:bodyPr>
          <a:lstStyle/>
          <a:p>
            <a:r>
              <a:rPr lang="en-US"/>
              <a:t>(Herschel 1996)</a:t>
            </a:r>
          </a:p>
          <a:p>
            <a:pPr algn="l"/>
            <a:endParaRPr lang="en-US"/>
          </a:p>
        </p:txBody>
      </p:sp>
    </p:spTree>
    <p:extLst>
      <p:ext uri="{BB962C8B-B14F-4D97-AF65-F5344CB8AC3E}">
        <p14:creationId xmlns:p14="http://schemas.microsoft.com/office/powerpoint/2010/main" val="26452456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28">
            <a:extLst>
              <a:ext uri="{FF2B5EF4-FFF2-40B4-BE49-F238E27FC236}">
                <a16:creationId xmlns:a16="http://schemas.microsoft.com/office/drawing/2014/main" id="{466012E2-2E5E-4208-B59C-DA4FC44DC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35" y="0"/>
            <a:ext cx="1222063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30">
            <a:extLst>
              <a:ext uri="{FF2B5EF4-FFF2-40B4-BE49-F238E27FC236}">
                <a16:creationId xmlns:a16="http://schemas.microsoft.com/office/drawing/2014/main" id="{05F94A0D-DB2E-4487-BA31-9105C14D95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636" y="0"/>
            <a:ext cx="12220636" cy="6858000"/>
          </a:xfrm>
          <a:prstGeom prst="rect">
            <a:avLst/>
          </a:prstGeom>
        </p:spPr>
      </p:pic>
      <p:sp>
        <p:nvSpPr>
          <p:cNvPr id="4" name="Title 3">
            <a:extLst>
              <a:ext uri="{FF2B5EF4-FFF2-40B4-BE49-F238E27FC236}">
                <a16:creationId xmlns:a16="http://schemas.microsoft.com/office/drawing/2014/main" id="{95D3DA2C-6F65-1845-821E-9130A0F570E3}"/>
              </a:ext>
            </a:extLst>
          </p:cNvPr>
          <p:cNvSpPr>
            <a:spLocks noGrp="1"/>
          </p:cNvSpPr>
          <p:nvPr>
            <p:ph type="title"/>
          </p:nvPr>
        </p:nvSpPr>
        <p:spPr>
          <a:xfrm>
            <a:off x="-28637" y="2365905"/>
            <a:ext cx="5369983" cy="2852737"/>
          </a:xfrm>
        </p:spPr>
        <p:txBody>
          <a:bodyPr>
            <a:noAutofit/>
          </a:bodyPr>
          <a:lstStyle/>
          <a:p>
            <a:r>
              <a:rPr lang="en-US" sz="5000" kern="1200">
                <a:solidFill>
                  <a:srgbClr val="FFFFFF"/>
                </a:solidFill>
                <a:latin typeface="+mj-lt"/>
                <a:ea typeface="+mj-ea"/>
                <a:cs typeface="+mj-cs"/>
              </a:rPr>
              <a:t>Staying </a:t>
            </a:r>
            <a:br>
              <a:rPr lang="en-US" sz="5000" kern="1200">
                <a:solidFill>
                  <a:srgbClr val="FFFFFF"/>
                </a:solidFill>
                <a:latin typeface="+mj-lt"/>
                <a:ea typeface="+mj-ea"/>
                <a:cs typeface="+mj-cs"/>
              </a:rPr>
            </a:br>
            <a:r>
              <a:rPr lang="en-US" sz="5000" kern="1200">
                <a:solidFill>
                  <a:srgbClr val="FFFFFF"/>
                </a:solidFill>
                <a:latin typeface="+mj-lt"/>
                <a:ea typeface="+mj-ea"/>
                <a:cs typeface="+mj-cs"/>
              </a:rPr>
              <a:t>Connected Series Announcements </a:t>
            </a:r>
            <a:br>
              <a:rPr lang="en-US" sz="5000" kern="1200">
                <a:solidFill>
                  <a:srgbClr val="FFFFFF"/>
                </a:solidFill>
                <a:latin typeface="+mj-lt"/>
                <a:ea typeface="+mj-ea"/>
                <a:cs typeface="+mj-cs"/>
              </a:rPr>
            </a:br>
            <a:endParaRPr lang="en-US" sz="5000"/>
          </a:p>
        </p:txBody>
      </p:sp>
      <p:sp>
        <p:nvSpPr>
          <p:cNvPr id="2" name="TextBox 1">
            <a:extLst>
              <a:ext uri="{FF2B5EF4-FFF2-40B4-BE49-F238E27FC236}">
                <a16:creationId xmlns:a16="http://schemas.microsoft.com/office/drawing/2014/main" id="{3753D4AC-D10D-5C40-A37B-63728A14079A}"/>
              </a:ext>
            </a:extLst>
          </p:cNvPr>
          <p:cNvSpPr txBox="1"/>
          <p:nvPr/>
        </p:nvSpPr>
        <p:spPr>
          <a:xfrm>
            <a:off x="5991223" y="249766"/>
            <a:ext cx="5798609" cy="5262979"/>
          </a:xfrm>
          <a:prstGeom prst="rect">
            <a:avLst/>
          </a:prstGeom>
          <a:noFill/>
        </p:spPr>
        <p:txBody>
          <a:bodyPr wrap="square" rtlCol="0">
            <a:spAutoFit/>
          </a:bodyPr>
          <a:lstStyle/>
          <a:p>
            <a:pPr marL="285750" indent="-285750" algn="ctr">
              <a:buFont typeface="Arial" panose="020B0604020202020204" pitchFamily="34" charset="0"/>
              <a:buChar char="•"/>
            </a:pPr>
            <a:r>
              <a:rPr lang="en-US" sz="2400">
                <a:solidFill>
                  <a:prstClr val="black"/>
                </a:solidFill>
                <a:latin typeface="TimesNewRomanPSMT"/>
              </a:rPr>
              <a:t>Keep conversation open and real  - let’s plan on this hour to be a sharing of information that is as positive as possible.</a:t>
            </a:r>
          </a:p>
          <a:p>
            <a:pPr marL="285750" indent="-285750" algn="ctr">
              <a:buFont typeface="Arial" panose="020B0604020202020204" pitchFamily="34" charset="0"/>
              <a:buChar char="•"/>
            </a:pPr>
            <a:endParaRPr lang="en-US" sz="2400">
              <a:solidFill>
                <a:prstClr val="black"/>
              </a:solidFill>
              <a:latin typeface="TimesNewRomanPSMT"/>
            </a:endParaRPr>
          </a:p>
          <a:p>
            <a:pPr marL="285750" indent="-285750" algn="ctr">
              <a:buFont typeface="Arial" panose="020B0604020202020204" pitchFamily="34" charset="0"/>
              <a:buChar char="•"/>
            </a:pPr>
            <a:r>
              <a:rPr lang="en-US" sz="2400">
                <a:solidFill>
                  <a:prstClr val="black"/>
                </a:solidFill>
                <a:latin typeface="TimesNewRomanPSMT"/>
              </a:rPr>
              <a:t>We are recording the Staying Connected Series. Each recording will be added to the Early Educator Support Office website.</a:t>
            </a:r>
          </a:p>
          <a:p>
            <a:pPr algn="ctr"/>
            <a:endParaRPr lang="en-US" sz="2400">
              <a:solidFill>
                <a:prstClr val="black"/>
              </a:solidFill>
              <a:latin typeface="TimesNewRomanPSMT"/>
            </a:endParaRPr>
          </a:p>
          <a:p>
            <a:pPr marL="285750" indent="-285750" algn="ctr">
              <a:buFont typeface="Arial" panose="020B0604020202020204" pitchFamily="34" charset="0"/>
              <a:buChar char="•"/>
            </a:pPr>
            <a:r>
              <a:rPr lang="en-US" sz="2400">
                <a:solidFill>
                  <a:prstClr val="black"/>
                </a:solidFill>
                <a:latin typeface="TimesNewRomanPSMT"/>
              </a:rPr>
              <a:t>After this session, we will send out this powerpoint and your completion certificate for one credit hour. For those educators with an SPII license, this can be used toward your required renewal credits</a:t>
            </a:r>
            <a:endParaRPr lang="en-US" sz="2400" kern="1200">
              <a:solidFill>
                <a:srgbClr val="000000"/>
              </a:solidFill>
              <a:latin typeface="+mn-lt"/>
              <a:ea typeface="+mn-ea"/>
              <a:cs typeface="+mn-cs"/>
            </a:endParaRPr>
          </a:p>
          <a:p>
            <a:pPr algn="l"/>
            <a:endParaRPr lang="en-US" sz="2400"/>
          </a:p>
        </p:txBody>
      </p:sp>
    </p:spTree>
    <p:extLst>
      <p:ext uri="{BB962C8B-B14F-4D97-AF65-F5344CB8AC3E}">
        <p14:creationId xmlns:p14="http://schemas.microsoft.com/office/powerpoint/2010/main" val="34661995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AA2AF5-96E2-E048-AAF3-A855AB4F6530}"/>
              </a:ext>
            </a:extLst>
          </p:cNvPr>
          <p:cNvSpPr>
            <a:spLocks noGrp="1"/>
          </p:cNvSpPr>
          <p:nvPr>
            <p:ph type="title"/>
          </p:nvPr>
        </p:nvSpPr>
        <p:spPr>
          <a:xfrm>
            <a:off x="222251" y="2053641"/>
            <a:ext cx="4086990" cy="2760098"/>
          </a:xfrm>
        </p:spPr>
        <p:txBody>
          <a:bodyPr>
            <a:normAutofit/>
          </a:bodyPr>
          <a:lstStyle/>
          <a:p>
            <a:r>
              <a:rPr lang="en-US">
                <a:solidFill>
                  <a:srgbClr val="FFFFFF"/>
                </a:solidFill>
              </a:rPr>
              <a:t>Communication </a:t>
            </a:r>
          </a:p>
        </p:txBody>
      </p:sp>
      <p:sp>
        <p:nvSpPr>
          <p:cNvPr id="3" name="Content Placeholder 2">
            <a:extLst>
              <a:ext uri="{FF2B5EF4-FFF2-40B4-BE49-F238E27FC236}">
                <a16:creationId xmlns:a16="http://schemas.microsoft.com/office/drawing/2014/main" id="{EE298653-5034-6C4F-BE03-45805A73847F}"/>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Effective Listening</a:t>
            </a:r>
          </a:p>
          <a:p>
            <a:r>
              <a:rPr lang="en-US" sz="2400">
                <a:solidFill>
                  <a:srgbClr val="000000"/>
                </a:solidFill>
              </a:rPr>
              <a:t>Engaging in Conversation and Discussion</a:t>
            </a:r>
          </a:p>
          <a:p>
            <a:r>
              <a:rPr lang="en-US" sz="2400">
                <a:solidFill>
                  <a:srgbClr val="000000"/>
                </a:solidFill>
              </a:rPr>
              <a:t>Using Digital Media</a:t>
            </a:r>
          </a:p>
          <a:p>
            <a:r>
              <a:rPr lang="en-US" sz="2400">
                <a:solidFill>
                  <a:srgbClr val="000000"/>
                </a:solidFill>
              </a:rPr>
              <a:t>Communicating in Diverse Environments</a:t>
            </a:r>
          </a:p>
          <a:p>
            <a:endParaRPr lang="en-US" sz="2400">
              <a:solidFill>
                <a:srgbClr val="000000"/>
              </a:solidFill>
            </a:endParaRPr>
          </a:p>
          <a:p>
            <a:r>
              <a:rPr lang="en-US" sz="2400">
                <a:ln w="0"/>
                <a:solidFill>
                  <a:schemeClr val="accent1"/>
                </a:solidFill>
                <a:effectLst>
                  <a:outerShdw blurRad="38100" dist="25400" dir="5400000" algn="ctr" rotWithShape="0">
                    <a:srgbClr val="6E747A">
                      <a:alpha val="43000"/>
                    </a:srgbClr>
                  </a:outerShdw>
                </a:effectLst>
              </a:rPr>
              <a:t>When children are communicating, what does it look like? What are they doing?</a:t>
            </a:r>
          </a:p>
          <a:p>
            <a:r>
              <a:rPr lang="en-US" sz="2400">
                <a:ln w="0"/>
                <a:solidFill>
                  <a:schemeClr val="accent1"/>
                </a:solidFill>
                <a:effectLst>
                  <a:outerShdw blurRad="38100" dist="25400" dir="5400000" algn="ctr" rotWithShape="0">
                    <a:srgbClr val="6E747A">
                      <a:alpha val="43000"/>
                    </a:srgbClr>
                  </a:outerShdw>
                </a:effectLst>
              </a:rPr>
              <a:t>How do you support and  promote effective communication among children? What does it look like? </a:t>
            </a:r>
          </a:p>
        </p:txBody>
      </p:sp>
      <p:pic>
        <p:nvPicPr>
          <p:cNvPr id="4" name="Picture 4">
            <a:extLst>
              <a:ext uri="{FF2B5EF4-FFF2-40B4-BE49-F238E27FC236}">
                <a16:creationId xmlns:a16="http://schemas.microsoft.com/office/drawing/2014/main" id="{C2DA9F8C-E486-3A46-B730-7841D71B2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4986" y="1222277"/>
            <a:ext cx="1784763" cy="1662728"/>
          </a:xfrm>
          <a:prstGeom prst="rect">
            <a:avLst/>
          </a:prstGeom>
        </p:spPr>
      </p:pic>
      <p:sp>
        <p:nvSpPr>
          <p:cNvPr id="5" name="TextBox 4">
            <a:extLst>
              <a:ext uri="{FF2B5EF4-FFF2-40B4-BE49-F238E27FC236}">
                <a16:creationId xmlns:a16="http://schemas.microsoft.com/office/drawing/2014/main" id="{780607E5-5369-6D46-A91F-30FA2D35E497}"/>
              </a:ext>
            </a:extLst>
          </p:cNvPr>
          <p:cNvSpPr txBox="1"/>
          <p:nvPr/>
        </p:nvSpPr>
        <p:spPr>
          <a:xfrm>
            <a:off x="10184986" y="6188035"/>
            <a:ext cx="1828800" cy="646331"/>
          </a:xfrm>
          <a:prstGeom prst="rect">
            <a:avLst/>
          </a:prstGeom>
          <a:noFill/>
        </p:spPr>
        <p:txBody>
          <a:bodyPr wrap="square" rtlCol="0">
            <a:spAutoFit/>
          </a:bodyPr>
          <a:lstStyle/>
          <a:p>
            <a:r>
              <a:rPr lang="en-US"/>
              <a:t>(Herschel 1996)</a:t>
            </a:r>
          </a:p>
          <a:p>
            <a:pPr algn="l"/>
            <a:endParaRPr lang="en-US"/>
          </a:p>
        </p:txBody>
      </p:sp>
    </p:spTree>
    <p:extLst>
      <p:ext uri="{BB962C8B-B14F-4D97-AF65-F5344CB8AC3E}">
        <p14:creationId xmlns:p14="http://schemas.microsoft.com/office/powerpoint/2010/main" val="10908308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3AE358-B6B2-5142-B0DC-1803BB55CDAE}"/>
              </a:ext>
            </a:extLst>
          </p:cNvPr>
          <p:cNvSpPr>
            <a:spLocks noGrp="1"/>
          </p:cNvSpPr>
          <p:nvPr>
            <p:ph type="title"/>
          </p:nvPr>
        </p:nvSpPr>
        <p:spPr>
          <a:xfrm>
            <a:off x="640079" y="2053641"/>
            <a:ext cx="3669161" cy="2760098"/>
          </a:xfrm>
        </p:spPr>
        <p:txBody>
          <a:bodyPr>
            <a:normAutofit/>
          </a:bodyPr>
          <a:lstStyle/>
          <a:p>
            <a:r>
              <a:rPr lang="en-US">
                <a:solidFill>
                  <a:srgbClr val="FFFFFF"/>
                </a:solidFill>
              </a:rPr>
              <a:t>Collaboration</a:t>
            </a:r>
          </a:p>
        </p:txBody>
      </p:sp>
      <p:sp>
        <p:nvSpPr>
          <p:cNvPr id="3" name="Content Placeholder 2">
            <a:extLst>
              <a:ext uri="{FF2B5EF4-FFF2-40B4-BE49-F238E27FC236}">
                <a16:creationId xmlns:a16="http://schemas.microsoft.com/office/drawing/2014/main" id="{A0F88824-F55A-5D44-8B2C-9D51D2C15E28}"/>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Leadership and Initiative </a:t>
            </a:r>
          </a:p>
          <a:p>
            <a:r>
              <a:rPr lang="en-US" sz="2400">
                <a:solidFill>
                  <a:srgbClr val="000000"/>
                </a:solidFill>
              </a:rPr>
              <a:t>Cooperation</a:t>
            </a:r>
          </a:p>
          <a:p>
            <a:r>
              <a:rPr lang="en-US" sz="2400">
                <a:solidFill>
                  <a:srgbClr val="000000"/>
                </a:solidFill>
              </a:rPr>
              <a:t>Flexibility </a:t>
            </a:r>
          </a:p>
          <a:p>
            <a:r>
              <a:rPr lang="en-US" sz="2400">
                <a:solidFill>
                  <a:srgbClr val="000000"/>
                </a:solidFill>
              </a:rPr>
              <a:t>Responsibility and Productivity</a:t>
            </a:r>
          </a:p>
          <a:p>
            <a:r>
              <a:rPr lang="en-US" sz="2400">
                <a:solidFill>
                  <a:srgbClr val="000000"/>
                </a:solidFill>
              </a:rPr>
              <a:t>Collaboration using Digital Media</a:t>
            </a:r>
          </a:p>
          <a:p>
            <a:r>
              <a:rPr lang="en-US" sz="2400">
                <a:solidFill>
                  <a:srgbClr val="000000"/>
                </a:solidFill>
              </a:rPr>
              <a:t>Responsiveness and Constructive Feedback</a:t>
            </a:r>
          </a:p>
          <a:p>
            <a:endParaRPr lang="en-US" sz="2400">
              <a:solidFill>
                <a:srgbClr val="000000"/>
              </a:solidFill>
            </a:endParaRPr>
          </a:p>
          <a:p>
            <a:r>
              <a:rPr lang="en-US" sz="2400">
                <a:ln w="0"/>
                <a:solidFill>
                  <a:schemeClr val="accent1"/>
                </a:solidFill>
                <a:effectLst>
                  <a:outerShdw blurRad="38100" dist="25400" dir="5400000" algn="ctr" rotWithShape="0">
                    <a:srgbClr val="6E747A">
                      <a:alpha val="43000"/>
                    </a:srgbClr>
                  </a:outerShdw>
                </a:effectLst>
              </a:rPr>
              <a:t>When children are collaborating, what are they doing? Thinking? Saying? </a:t>
            </a:r>
          </a:p>
          <a:p>
            <a:r>
              <a:rPr lang="en-US" sz="2400">
                <a:ln w="0"/>
                <a:solidFill>
                  <a:schemeClr val="accent1"/>
                </a:solidFill>
                <a:effectLst>
                  <a:outerShdw blurRad="38100" dist="25400" dir="5400000" algn="ctr" rotWithShape="0">
                    <a:srgbClr val="6E747A">
                      <a:alpha val="43000"/>
                    </a:srgbClr>
                  </a:outerShdw>
                </a:effectLst>
              </a:rPr>
              <a:t>How do you support them?  </a:t>
            </a:r>
            <a:endParaRPr lang="en-US" sz="2400">
              <a:solidFill>
                <a:srgbClr val="000000"/>
              </a:solidFill>
            </a:endParaRPr>
          </a:p>
        </p:txBody>
      </p:sp>
      <p:pic>
        <p:nvPicPr>
          <p:cNvPr id="4" name="Picture 4">
            <a:extLst>
              <a:ext uri="{FF2B5EF4-FFF2-40B4-BE49-F238E27FC236}">
                <a16:creationId xmlns:a16="http://schemas.microsoft.com/office/drawing/2014/main" id="{68F97293-989D-CA43-A7E8-C5B57E0A5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9450" y="1301750"/>
            <a:ext cx="2225718" cy="1121834"/>
          </a:xfrm>
          <a:prstGeom prst="rect">
            <a:avLst/>
          </a:prstGeom>
        </p:spPr>
      </p:pic>
      <p:sp>
        <p:nvSpPr>
          <p:cNvPr id="5" name="TextBox 4">
            <a:extLst>
              <a:ext uri="{FF2B5EF4-FFF2-40B4-BE49-F238E27FC236}">
                <a16:creationId xmlns:a16="http://schemas.microsoft.com/office/drawing/2014/main" id="{D64A82AA-0DAB-9A43-A94B-C7544BDAC2EC}"/>
              </a:ext>
            </a:extLst>
          </p:cNvPr>
          <p:cNvSpPr txBox="1"/>
          <p:nvPr/>
        </p:nvSpPr>
        <p:spPr>
          <a:xfrm>
            <a:off x="9176264" y="6351820"/>
            <a:ext cx="3012089" cy="369332"/>
          </a:xfrm>
          <a:prstGeom prst="rect">
            <a:avLst/>
          </a:prstGeom>
          <a:noFill/>
        </p:spPr>
        <p:txBody>
          <a:bodyPr wrap="square" rtlCol="0">
            <a:spAutoFit/>
          </a:bodyPr>
          <a:lstStyle/>
          <a:p>
            <a:pPr algn="l"/>
            <a:r>
              <a:rPr lang="en-US"/>
              <a:t>(Herschel 1996)</a:t>
            </a:r>
          </a:p>
        </p:txBody>
      </p:sp>
    </p:spTree>
    <p:extLst>
      <p:ext uri="{BB962C8B-B14F-4D97-AF65-F5344CB8AC3E}">
        <p14:creationId xmlns:p14="http://schemas.microsoft.com/office/powerpoint/2010/main" val="35277118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123DD0-B79E-1B43-83DC-80B0E6FB036F}"/>
              </a:ext>
            </a:extLst>
          </p:cNvPr>
          <p:cNvSpPr>
            <a:spLocks noGrp="1"/>
          </p:cNvSpPr>
          <p:nvPr>
            <p:ph type="title"/>
          </p:nvPr>
        </p:nvSpPr>
        <p:spPr>
          <a:xfrm>
            <a:off x="640079" y="2053641"/>
            <a:ext cx="3669161" cy="2760098"/>
          </a:xfrm>
        </p:spPr>
        <p:txBody>
          <a:bodyPr>
            <a:normAutofit/>
          </a:bodyPr>
          <a:lstStyle/>
          <a:p>
            <a:r>
              <a:rPr lang="en-US">
                <a:solidFill>
                  <a:srgbClr val="FFFFFF"/>
                </a:solidFill>
              </a:rPr>
              <a:t>Creativity</a:t>
            </a:r>
          </a:p>
        </p:txBody>
      </p:sp>
      <p:sp>
        <p:nvSpPr>
          <p:cNvPr id="3" name="Content Placeholder 2">
            <a:extLst>
              <a:ext uri="{FF2B5EF4-FFF2-40B4-BE49-F238E27FC236}">
                <a16:creationId xmlns:a16="http://schemas.microsoft.com/office/drawing/2014/main" id="{B279DFEF-27B1-7A44-9C66-435ACAE30D09}"/>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Generating Ideas</a:t>
            </a:r>
          </a:p>
          <a:p>
            <a:r>
              <a:rPr lang="en-US" sz="2400">
                <a:solidFill>
                  <a:srgbClr val="000000"/>
                </a:solidFill>
              </a:rPr>
              <a:t>Design and Refinement</a:t>
            </a:r>
          </a:p>
          <a:p>
            <a:r>
              <a:rPr lang="en-US" sz="2400">
                <a:solidFill>
                  <a:srgbClr val="000000"/>
                </a:solidFill>
              </a:rPr>
              <a:t>Openness and Courage to Explore</a:t>
            </a:r>
          </a:p>
          <a:p>
            <a:r>
              <a:rPr lang="en-US" sz="2400">
                <a:solidFill>
                  <a:srgbClr val="000000"/>
                </a:solidFill>
              </a:rPr>
              <a:t>Work Creatively with Others</a:t>
            </a:r>
          </a:p>
          <a:p>
            <a:r>
              <a:rPr lang="en-US" sz="2400">
                <a:solidFill>
                  <a:srgbClr val="000000"/>
                </a:solidFill>
              </a:rPr>
              <a:t>Creative </a:t>
            </a:r>
          </a:p>
          <a:p>
            <a:endParaRPr lang="en-US" sz="2400">
              <a:solidFill>
                <a:srgbClr val="000000"/>
              </a:solidFill>
            </a:endParaRPr>
          </a:p>
          <a:p>
            <a:r>
              <a:rPr lang="en-US" sz="2400">
                <a:ln w="0"/>
                <a:solidFill>
                  <a:schemeClr val="accent1"/>
                </a:solidFill>
                <a:effectLst>
                  <a:outerShdw blurRad="38100" dist="25400" dir="5400000" algn="ctr" rotWithShape="0">
                    <a:srgbClr val="6E747A">
                      <a:alpha val="43000"/>
                    </a:srgbClr>
                  </a:outerShdw>
                </a:effectLst>
              </a:rPr>
              <a:t>What does children being creative look like in your classroom?</a:t>
            </a:r>
          </a:p>
          <a:p>
            <a:r>
              <a:rPr lang="en-US" sz="2400">
                <a:ln w="0"/>
                <a:solidFill>
                  <a:schemeClr val="accent1"/>
                </a:solidFill>
                <a:effectLst>
                  <a:outerShdw blurRad="38100" dist="25400" dir="5400000" algn="ctr" rotWithShape="0">
                    <a:srgbClr val="6E747A">
                      <a:alpha val="43000"/>
                    </a:srgbClr>
                  </a:outerShdw>
                </a:effectLst>
              </a:rPr>
              <a:t> How do you support them?</a:t>
            </a:r>
            <a:endParaRPr lang="en-US" sz="2400">
              <a:solidFill>
                <a:srgbClr val="000000"/>
              </a:solidFill>
            </a:endParaRPr>
          </a:p>
        </p:txBody>
      </p:sp>
      <p:pic>
        <p:nvPicPr>
          <p:cNvPr id="4" name="Picture 4">
            <a:extLst>
              <a:ext uri="{FF2B5EF4-FFF2-40B4-BE49-F238E27FC236}">
                <a16:creationId xmlns:a16="http://schemas.microsoft.com/office/drawing/2014/main" id="{0D5680C1-0C5D-8B47-95B1-12211CA9C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7545" y="33675"/>
            <a:ext cx="2081240" cy="2019966"/>
          </a:xfrm>
          <a:prstGeom prst="rect">
            <a:avLst/>
          </a:prstGeom>
        </p:spPr>
      </p:pic>
      <p:sp>
        <p:nvSpPr>
          <p:cNvPr id="5" name="TextBox 4">
            <a:extLst>
              <a:ext uri="{FF2B5EF4-FFF2-40B4-BE49-F238E27FC236}">
                <a16:creationId xmlns:a16="http://schemas.microsoft.com/office/drawing/2014/main" id="{B2B7C280-21A9-A74C-BB78-2D1C032AC505}"/>
              </a:ext>
            </a:extLst>
          </p:cNvPr>
          <p:cNvSpPr txBox="1"/>
          <p:nvPr/>
        </p:nvSpPr>
        <p:spPr>
          <a:xfrm>
            <a:off x="9870684" y="6056134"/>
            <a:ext cx="1828800" cy="646331"/>
          </a:xfrm>
          <a:prstGeom prst="rect">
            <a:avLst/>
          </a:prstGeom>
          <a:noFill/>
        </p:spPr>
        <p:txBody>
          <a:bodyPr wrap="square" rtlCol="0">
            <a:spAutoFit/>
          </a:bodyPr>
          <a:lstStyle/>
          <a:p>
            <a:r>
              <a:rPr lang="en-US"/>
              <a:t>(Herschel 1996)</a:t>
            </a:r>
          </a:p>
          <a:p>
            <a:pPr algn="l"/>
            <a:endParaRPr lang="en-US"/>
          </a:p>
        </p:txBody>
      </p:sp>
    </p:spTree>
    <p:extLst>
      <p:ext uri="{BB962C8B-B14F-4D97-AF65-F5344CB8AC3E}">
        <p14:creationId xmlns:p14="http://schemas.microsoft.com/office/powerpoint/2010/main" val="20446247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FD5954-72BC-DE43-B705-8DB2CB2A171F}"/>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Final Thoughts</a:t>
            </a:r>
          </a:p>
        </p:txBody>
      </p:sp>
      <p:sp>
        <p:nvSpPr>
          <p:cNvPr id="3" name="Content Placeholder 2">
            <a:extLst>
              <a:ext uri="{FF2B5EF4-FFF2-40B4-BE49-F238E27FC236}">
                <a16:creationId xmlns:a16="http://schemas.microsoft.com/office/drawing/2014/main" id="{E344C3B2-33EF-F946-89DE-8752FFC86EFE}"/>
              </a:ext>
            </a:extLst>
          </p:cNvPr>
          <p:cNvSpPr>
            <a:spLocks noGrp="1"/>
          </p:cNvSpPr>
          <p:nvPr>
            <p:ph idx="1"/>
          </p:nvPr>
        </p:nvSpPr>
        <p:spPr>
          <a:xfrm>
            <a:off x="1179226" y="3092970"/>
            <a:ext cx="9833548" cy="2693976"/>
          </a:xfrm>
        </p:spPr>
        <p:txBody>
          <a:bodyPr>
            <a:normAutofit/>
          </a:bodyPr>
          <a:lstStyle/>
          <a:p>
            <a:pPr marL="457200" indent="-457200">
              <a:buAutoNum type="arabicPeriod"/>
            </a:pPr>
            <a:r>
              <a:rPr lang="en-US" sz="2600">
                <a:solidFill>
                  <a:srgbClr val="000000"/>
                </a:solidFill>
              </a:rPr>
              <a:t>When you think about 21</a:t>
            </a:r>
            <a:r>
              <a:rPr lang="en-US" sz="2600" baseline="30000">
                <a:solidFill>
                  <a:srgbClr val="000000"/>
                </a:solidFill>
              </a:rPr>
              <a:t>st</a:t>
            </a:r>
            <a:r>
              <a:rPr lang="en-US" sz="2600">
                <a:solidFill>
                  <a:srgbClr val="000000"/>
                </a:solidFill>
              </a:rPr>
              <a:t> Century Skills, remember that it’s more than technology…</a:t>
            </a:r>
          </a:p>
          <a:p>
            <a:pPr marL="457200" indent="-457200">
              <a:buAutoNum type="arabicPeriod"/>
            </a:pPr>
            <a:r>
              <a:rPr lang="en-US" sz="2600">
                <a:solidFill>
                  <a:srgbClr val="000000"/>
                </a:solidFill>
              </a:rPr>
              <a:t>Think about how you can use Foundations to become more intentional in supporting 21</a:t>
            </a:r>
            <a:r>
              <a:rPr lang="en-US" sz="2600" baseline="30000">
                <a:solidFill>
                  <a:srgbClr val="000000"/>
                </a:solidFill>
              </a:rPr>
              <a:t>st</a:t>
            </a:r>
            <a:r>
              <a:rPr lang="en-US" sz="2600">
                <a:solidFill>
                  <a:srgbClr val="000000"/>
                </a:solidFill>
              </a:rPr>
              <a:t> Century Learning Skills.</a:t>
            </a:r>
          </a:p>
          <a:p>
            <a:pPr marL="457200" indent="-457200">
              <a:buAutoNum type="arabicPeriod"/>
            </a:pPr>
            <a:r>
              <a:rPr lang="en-US" sz="2600">
                <a:solidFill>
                  <a:srgbClr val="000000"/>
                </a:solidFill>
              </a:rPr>
              <a:t>Think about how children feel, what they see and experience in a rich 21</a:t>
            </a:r>
            <a:r>
              <a:rPr lang="en-US" sz="2600" baseline="30000">
                <a:solidFill>
                  <a:srgbClr val="000000"/>
                </a:solidFill>
              </a:rPr>
              <a:t>st</a:t>
            </a:r>
            <a:r>
              <a:rPr lang="en-US" sz="2600">
                <a:solidFill>
                  <a:srgbClr val="000000"/>
                </a:solidFill>
              </a:rPr>
              <a:t> Century Learning Environment. </a:t>
            </a:r>
          </a:p>
        </p:txBody>
      </p:sp>
    </p:spTree>
    <p:extLst>
      <p:ext uri="{BB962C8B-B14F-4D97-AF65-F5344CB8AC3E}">
        <p14:creationId xmlns:p14="http://schemas.microsoft.com/office/powerpoint/2010/main" val="34656117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9CF437-C7ED-1C40-AA27-15C835FB318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References</a:t>
            </a:r>
          </a:p>
        </p:txBody>
      </p:sp>
      <p:sp>
        <p:nvSpPr>
          <p:cNvPr id="3" name="Content Placeholder 2">
            <a:extLst>
              <a:ext uri="{FF2B5EF4-FFF2-40B4-BE49-F238E27FC236}">
                <a16:creationId xmlns:a16="http://schemas.microsoft.com/office/drawing/2014/main" id="{EE69CFB5-E19B-6947-9516-50D1FB9C5AC3}"/>
              </a:ext>
            </a:extLst>
          </p:cNvPr>
          <p:cNvSpPr>
            <a:spLocks noGrp="1"/>
          </p:cNvSpPr>
          <p:nvPr>
            <p:ph idx="1"/>
          </p:nvPr>
        </p:nvSpPr>
        <p:spPr>
          <a:xfrm>
            <a:off x="1427386" y="2647299"/>
            <a:ext cx="9833548" cy="4116917"/>
          </a:xfrm>
        </p:spPr>
        <p:txBody>
          <a:bodyPr>
            <a:normAutofit fontScale="70000" lnSpcReduction="20000"/>
          </a:bodyPr>
          <a:lstStyle/>
          <a:p>
            <a:r>
              <a:rPr lang="en-US" sz="2000"/>
              <a:t>Berry, M. (n.d.). Mentor Minute: Supporting Teachers As They Incorporate 21st Century Skill Building Opportunities (Part 1 of 2). Retrieved April 8, 2020, from </a:t>
            </a:r>
            <a:r>
              <a:rPr lang="en-US" sz="2000" u="sng"/>
              <a:t>https://</a:t>
            </a:r>
            <a:r>
              <a:rPr lang="en-US" sz="2000" u="sng" err="1"/>
              <a:t>ceme.uncc.edu</a:t>
            </a:r>
            <a:r>
              <a:rPr lang="en-US" sz="2000" u="sng"/>
              <a:t>/sites/</a:t>
            </a:r>
            <a:r>
              <a:rPr lang="en-US" sz="2000" u="sng" err="1"/>
              <a:t>ceme.uncc.edu</a:t>
            </a:r>
            <a:r>
              <a:rPr lang="en-US" sz="2000" u="sng"/>
              <a:t>/files/media/Mentor%20Minute%20-Jan.%202018.pdf </a:t>
            </a:r>
            <a:endParaRPr lang="en-US" sz="2000">
              <a:solidFill>
                <a:srgbClr val="000000"/>
              </a:solidFill>
              <a:cs typeface="Times New Roman" panose="02020603050405020304" pitchFamily="18" charset="0"/>
            </a:endParaRPr>
          </a:p>
          <a:p>
            <a:r>
              <a:rPr lang="en-US" sz="2000" err="1">
                <a:solidFill>
                  <a:srgbClr val="000000"/>
                </a:solidFill>
                <a:cs typeface="Times New Roman" panose="02020603050405020304" pitchFamily="18" charset="0"/>
              </a:rPr>
              <a:t>Cheriedh</a:t>
            </a:r>
            <a:r>
              <a:rPr lang="en-US" sz="2000">
                <a:solidFill>
                  <a:srgbClr val="000000"/>
                </a:solidFill>
                <a:cs typeface="Times New Roman" panose="02020603050405020304" pitchFamily="18" charset="0"/>
              </a:rPr>
              <a:t> (11/03/2016). The 4 C’s for literacy instruction [4 C’s image] Retrieved from </a:t>
            </a:r>
            <a:r>
              <a:rPr lang="en-US" sz="2000">
                <a:solidFill>
                  <a:srgbClr val="000000"/>
                </a:solidFill>
                <a:cs typeface="Times New Roman" panose="02020603050405020304" pitchFamily="18" charset="0"/>
                <a:hlinkClick r:id="rId3"/>
              </a:rPr>
              <a:t>https://explorationsinliteracyblog.wordpress.com/2016/11/03/the-4cs-for-literacy-instruction/</a:t>
            </a:r>
            <a:endParaRPr lang="en-US" sz="2000">
              <a:solidFill>
                <a:srgbClr val="000000"/>
              </a:solidFill>
              <a:cs typeface="Times New Roman" panose="02020603050405020304" pitchFamily="18" charset="0"/>
            </a:endParaRPr>
          </a:p>
          <a:p>
            <a:r>
              <a:rPr lang="en-US" sz="1800">
                <a:solidFill>
                  <a:prstClr val="black"/>
                </a:solidFill>
              </a:rPr>
              <a:t>Herschel, E.S., ed.(1996) </a:t>
            </a:r>
            <a:r>
              <a:rPr lang="en-US" sz="1800" i="1">
                <a:solidFill>
                  <a:prstClr val="black"/>
                </a:solidFill>
              </a:rPr>
              <a:t>The Block Book. </a:t>
            </a:r>
            <a:r>
              <a:rPr lang="en-US" sz="1800" i="0">
                <a:solidFill>
                  <a:prstClr val="black"/>
                </a:solidFill>
              </a:rPr>
              <a:t>3rd ed. Washington, DC: NAEYC.</a:t>
            </a:r>
            <a:endParaRPr lang="en-US" sz="2000">
              <a:solidFill>
                <a:srgbClr val="000000"/>
              </a:solidFill>
              <a:cs typeface="Times New Roman" panose="02020603050405020304" pitchFamily="18" charset="0"/>
            </a:endParaRPr>
          </a:p>
          <a:p>
            <a:r>
              <a:rPr lang="en-US" sz="2000" err="1">
                <a:solidFill>
                  <a:prstClr val="black"/>
                </a:solidFill>
              </a:rPr>
              <a:t>Mirra</a:t>
            </a:r>
            <a:r>
              <a:rPr lang="en-US" sz="2000">
                <a:solidFill>
                  <a:prstClr val="black"/>
                </a:solidFill>
              </a:rPr>
              <a:t>, N. (2018, April 24). What Do We Mean When We Talk About 21st Century Learning? Retrieved from </a:t>
            </a:r>
            <a:r>
              <a:rPr lang="en-US" sz="2000" u="sng">
                <a:solidFill>
                  <a:prstClr val="black"/>
                </a:solidFill>
                <a:hlinkClick r:id="rId4"/>
              </a:rPr>
              <a:t>https://</a:t>
            </a:r>
            <a:r>
              <a:rPr lang="en-US" sz="2000" u="sng" err="1">
                <a:solidFill>
                  <a:prstClr val="black"/>
                </a:solidFill>
                <a:hlinkClick r:id="rId4"/>
              </a:rPr>
              <a:t>clalliance.org</a:t>
            </a:r>
            <a:r>
              <a:rPr lang="en-US" sz="2000" u="sng">
                <a:solidFill>
                  <a:prstClr val="black"/>
                </a:solidFill>
                <a:hlinkClick r:id="rId4"/>
              </a:rPr>
              <a:t>/blog/mean-talk-21st-century-learning/</a:t>
            </a:r>
            <a:endParaRPr lang="en-US" sz="2000" u="sng">
              <a:solidFill>
                <a:prstClr val="black"/>
              </a:solidFill>
            </a:endParaRPr>
          </a:p>
          <a:p>
            <a:r>
              <a:rPr lang="en-US" sz="1800">
                <a:solidFill>
                  <a:prstClr val="black"/>
                </a:solidFill>
              </a:rPr>
              <a:t>Murphy, L. (2014). Do Preschool Teachers Value Block Play? Paper presented at the Annual Conference of The Association for the Study of Play (TASP), Rochester, New York.</a:t>
            </a:r>
            <a:endParaRPr lang="en-US" sz="2000" u="sng">
              <a:solidFill>
                <a:prstClr val="black"/>
              </a:solidFill>
            </a:endParaRPr>
          </a:p>
          <a:p>
            <a:r>
              <a:rPr lang="en-US" sz="2000">
                <a:solidFill>
                  <a:srgbClr val="000000"/>
                </a:solidFill>
                <a:cs typeface="Times New Roman" panose="02020603050405020304" pitchFamily="18" charset="0"/>
              </a:rPr>
              <a:t>North Carolina Foundations Task Force. (2013). </a:t>
            </a:r>
            <a:r>
              <a:rPr lang="en-US" sz="2000" i="1">
                <a:solidFill>
                  <a:srgbClr val="000000"/>
                </a:solidFill>
                <a:cs typeface="Times New Roman" panose="02020603050405020304" pitchFamily="18" charset="0"/>
              </a:rPr>
              <a:t>North Carolina foundations for early learning and development.</a:t>
            </a:r>
            <a:r>
              <a:rPr lang="en-US" sz="2000">
                <a:solidFill>
                  <a:srgbClr val="000000"/>
                </a:solidFill>
                <a:cs typeface="Times New Roman" panose="02020603050405020304" pitchFamily="18" charset="0"/>
              </a:rPr>
              <a:t> Raleigh: Author. </a:t>
            </a:r>
          </a:p>
          <a:p>
            <a:r>
              <a:rPr lang="en-US" sz="2000" u="sng"/>
              <a:t>Ross, D. (2017, September 20). Getting Smart: Helping Young Children Build 21st Century Skills. Retrieved April 8, 2020, from </a:t>
            </a:r>
            <a:r>
              <a:rPr lang="en-US" sz="2000" u="sng">
                <a:solidFill>
                  <a:srgbClr val="0563C1"/>
                </a:solidFill>
                <a:hlinkClick r:id="rId5">
                  <a:extLst>
                    <a:ext uri="{A12FA001-AC4F-418D-AE19-62706E023703}">
                      <ahyp:hlinkClr xmlns:ahyp="http://schemas.microsoft.com/office/drawing/2018/hyperlinkcolor" val="tx"/>
                    </a:ext>
                  </a:extLst>
                </a:hlinkClick>
              </a:rPr>
              <a:t>https://</a:t>
            </a:r>
            <a:r>
              <a:rPr lang="en-US" sz="2000" u="sng" err="1">
                <a:solidFill>
                  <a:srgbClr val="0563C1"/>
                </a:solidFill>
                <a:hlinkClick r:id="rId5">
                  <a:extLst>
                    <a:ext uri="{A12FA001-AC4F-418D-AE19-62706E023703}">
                      <ahyp:hlinkClr xmlns:ahyp="http://schemas.microsoft.com/office/drawing/2018/hyperlinkcolor" val="tx"/>
                    </a:ext>
                  </a:extLst>
                </a:hlinkClick>
              </a:rPr>
              <a:t>www.gettingsmart.com</a:t>
            </a:r>
            <a:r>
              <a:rPr lang="en-US" sz="2000" u="sng">
                <a:solidFill>
                  <a:srgbClr val="0563C1"/>
                </a:solidFill>
                <a:hlinkClick r:id="rId5">
                  <a:extLst>
                    <a:ext uri="{A12FA001-AC4F-418D-AE19-62706E023703}">
                      <ahyp:hlinkClr xmlns:ahyp="http://schemas.microsoft.com/office/drawing/2018/hyperlinkcolor" val="tx"/>
                    </a:ext>
                  </a:extLst>
                </a:hlinkClick>
              </a:rPr>
              <a:t>/2017/09/ten-strategies-to-help-children-build-21st-century-skills/</a:t>
            </a:r>
          </a:p>
          <a:p>
            <a:r>
              <a:rPr lang="en-US" sz="2000">
                <a:solidFill>
                  <a:srgbClr val="000000"/>
                </a:solidFill>
                <a:cs typeface="Times New Roman" panose="02020603050405020304" pitchFamily="18" charset="0"/>
              </a:rPr>
              <a:t>Shaw, R. (08/02/2017). Education Rick Shaw. Retrieved from </a:t>
            </a:r>
            <a:r>
              <a:rPr lang="en-US" sz="2000">
                <a:solidFill>
                  <a:srgbClr val="000000"/>
                </a:solidFill>
                <a:cs typeface="Times New Roman" panose="02020603050405020304" pitchFamily="18" charset="0"/>
                <a:hlinkClick r:id="rId6"/>
              </a:rPr>
              <a:t>https://</a:t>
            </a:r>
            <a:r>
              <a:rPr lang="en-US" sz="2000" err="1">
                <a:solidFill>
                  <a:srgbClr val="000000"/>
                </a:solidFill>
                <a:cs typeface="Times New Roman" panose="02020603050405020304" pitchFamily="18" charset="0"/>
                <a:hlinkClick r:id="rId6"/>
              </a:rPr>
              <a:t>educationrickshaw.com</a:t>
            </a:r>
            <a:r>
              <a:rPr lang="en-US" sz="2000">
                <a:solidFill>
                  <a:srgbClr val="000000"/>
                </a:solidFill>
                <a:cs typeface="Times New Roman" panose="02020603050405020304" pitchFamily="18" charset="0"/>
                <a:hlinkClick r:id="rId6"/>
              </a:rPr>
              <a:t>/2017/08/02/what-does-a-21st-century-classroom-look-sound-and-feel-like/</a:t>
            </a:r>
            <a:endParaRPr lang="en-US" sz="2000">
              <a:solidFill>
                <a:srgbClr val="000000"/>
              </a:solidFill>
              <a:cs typeface="Times New Roman" panose="02020603050405020304" pitchFamily="18" charset="0"/>
            </a:endParaRPr>
          </a:p>
          <a:p>
            <a:r>
              <a:rPr lang="en-US" sz="2000">
                <a:solidFill>
                  <a:srgbClr val="000000"/>
                </a:solidFill>
                <a:cs typeface="Times New Roman" panose="02020603050405020304" pitchFamily="18" charset="0"/>
              </a:rPr>
              <a:t>Spatula, N. (3/20/2017). [21st century rainbow circle image] Retrieved from http://nicks Paul.com/category/21st-century-skills</a:t>
            </a:r>
          </a:p>
          <a:p>
            <a:r>
              <a:rPr lang="en-US" sz="2000" u="sng">
                <a:solidFill>
                  <a:srgbClr val="0563C1"/>
                </a:solidFill>
                <a:hlinkClick r:id="rId5">
                  <a:extLst>
                    <a:ext uri="{A12FA001-AC4F-418D-AE19-62706E023703}">
                      <ahyp:hlinkClr xmlns:ahyp="http://schemas.microsoft.com/office/drawing/2018/hyperlinkcolor" val="tx"/>
                    </a:ext>
                  </a:extLst>
                </a:hlinkClick>
              </a:rPr>
              <a:t>Wise </a:t>
            </a:r>
            <a:r>
              <a:rPr lang="en-US" sz="2000" u="sng" err="1">
                <a:solidFill>
                  <a:srgbClr val="0563C1"/>
                </a:solidFill>
                <a:hlinkClick r:id="rId5">
                  <a:extLst>
                    <a:ext uri="{A12FA001-AC4F-418D-AE19-62706E023703}">
                      <ahyp:hlinkClr xmlns:ahyp="http://schemas.microsoft.com/office/drawing/2018/hyperlinkcolor" val="tx"/>
                    </a:ext>
                  </a:extLst>
                </a:hlinkClick>
              </a:rPr>
              <a:t>Lindeman</a:t>
            </a:r>
            <a:r>
              <a:rPr lang="en-US" sz="2000" u="sng">
                <a:solidFill>
                  <a:srgbClr val="0563C1"/>
                </a:solidFill>
                <a:hlinkClick r:id="rId5">
                  <a:extLst>
                    <a:ext uri="{A12FA001-AC4F-418D-AE19-62706E023703}">
                      <ahyp:hlinkClr xmlns:ahyp="http://schemas.microsoft.com/office/drawing/2018/hyperlinkcolor" val="tx"/>
                    </a:ext>
                  </a:extLst>
                </a:hlinkClick>
              </a:rPr>
              <a:t>, K., &amp; </a:t>
            </a:r>
            <a:r>
              <a:rPr lang="en-US" sz="2000" u="sng" err="1">
                <a:solidFill>
                  <a:srgbClr val="0563C1"/>
                </a:solidFill>
                <a:hlinkClick r:id="rId5">
                  <a:extLst>
                    <a:ext uri="{A12FA001-AC4F-418D-AE19-62706E023703}">
                      <ahyp:hlinkClr xmlns:ahyp="http://schemas.microsoft.com/office/drawing/2018/hyperlinkcolor" val="tx"/>
                    </a:ext>
                  </a:extLst>
                </a:hlinkClick>
              </a:rPr>
              <a:t>McKendry</a:t>
            </a:r>
            <a:r>
              <a:rPr lang="en-US" sz="2000" u="sng">
                <a:solidFill>
                  <a:srgbClr val="0563C1"/>
                </a:solidFill>
                <a:hlinkClick r:id="rId5">
                  <a:extLst>
                    <a:ext uri="{A12FA001-AC4F-418D-AE19-62706E023703}">
                      <ahyp:hlinkClr xmlns:ahyp="http://schemas.microsoft.com/office/drawing/2018/hyperlinkcolor" val="tx"/>
                    </a:ext>
                  </a:extLst>
                </a:hlinkClick>
              </a:rPr>
              <a:t> Anderson, E. (n.d.). Using Blocks to Develop 21st Century Skills. Retrieved April 8, 2020, from </a:t>
            </a:r>
            <a:r>
              <a:rPr lang="en-US" sz="2000" u="sng">
                <a:solidFill>
                  <a:srgbClr val="0563C1"/>
                </a:solidFill>
                <a:hlinkClick r:id="rId7">
                  <a:extLst>
                    <a:ext uri="{A12FA001-AC4F-418D-AE19-62706E023703}">
                      <ahyp:hlinkClr xmlns:ahyp="http://schemas.microsoft.com/office/drawing/2018/hyperlinkcolor" val="tx"/>
                    </a:ext>
                  </a:extLst>
                </a:hlinkClick>
              </a:rPr>
              <a:t>https://</a:t>
            </a:r>
            <a:r>
              <a:rPr lang="en-US" sz="2000" u="sng" err="1">
                <a:solidFill>
                  <a:srgbClr val="0563C1"/>
                </a:solidFill>
                <a:hlinkClick r:id="rId7">
                  <a:extLst>
                    <a:ext uri="{A12FA001-AC4F-418D-AE19-62706E023703}">
                      <ahyp:hlinkClr xmlns:ahyp="http://schemas.microsoft.com/office/drawing/2018/hyperlinkcolor" val="tx"/>
                    </a:ext>
                  </a:extLst>
                </a:hlinkClick>
              </a:rPr>
              <a:t>www.naeyc.org</a:t>
            </a:r>
            <a:r>
              <a:rPr lang="en-US" sz="2000" u="sng">
                <a:solidFill>
                  <a:srgbClr val="0563C1"/>
                </a:solidFill>
                <a:hlinkClick r:id="rId7">
                  <a:extLst>
                    <a:ext uri="{A12FA001-AC4F-418D-AE19-62706E023703}">
                      <ahyp:hlinkClr xmlns:ahyp="http://schemas.microsoft.com/office/drawing/2018/hyperlinkcolor" val="tx"/>
                    </a:ext>
                  </a:extLst>
                </a:hlinkClick>
              </a:rPr>
              <a:t>/resources/pubs/</a:t>
            </a:r>
            <a:r>
              <a:rPr lang="en-US" sz="2000" u="sng" err="1">
                <a:solidFill>
                  <a:srgbClr val="0563C1"/>
                </a:solidFill>
                <a:hlinkClick r:id="rId7">
                  <a:extLst>
                    <a:ext uri="{A12FA001-AC4F-418D-AE19-62706E023703}">
                      <ahyp:hlinkClr xmlns:ahyp="http://schemas.microsoft.com/office/drawing/2018/hyperlinkcolor" val="tx"/>
                    </a:ext>
                  </a:extLst>
                </a:hlinkClick>
              </a:rPr>
              <a:t>yc</a:t>
            </a:r>
            <a:r>
              <a:rPr lang="en-US" sz="2000" u="sng">
                <a:hlinkClick r:id="rId7">
                  <a:extLst>
                    <a:ext uri="{A12FA001-AC4F-418D-AE19-62706E023703}">
                      <ahyp:hlinkClr xmlns:ahyp="http://schemas.microsoft.com/office/drawing/2018/hyperlinkcolor" val="tx"/>
                    </a:ext>
                  </a:extLst>
                </a:hlinkClick>
              </a:rPr>
              <a:t>/mar2015/using-blocks</a:t>
            </a:r>
            <a:endParaRPr lang="en-US" sz="2000" u="sng"/>
          </a:p>
          <a:p>
            <a:r>
              <a:rPr lang="en-US" sz="2000">
                <a:solidFill>
                  <a:srgbClr val="000000"/>
                </a:solidFill>
                <a:cs typeface="Times New Roman" panose="02020603050405020304" pitchFamily="18" charset="0"/>
              </a:rPr>
              <a:t>[woman writing plans image] retrieved from https://</a:t>
            </a:r>
            <a:r>
              <a:rPr lang="en-US" sz="2000" err="1">
                <a:solidFill>
                  <a:srgbClr val="000000"/>
                </a:solidFill>
                <a:cs typeface="Times New Roman" panose="02020603050405020304" pitchFamily="18" charset="0"/>
              </a:rPr>
              <a:t>www.shutterstock.com</a:t>
            </a:r>
            <a:r>
              <a:rPr lang="en-US" sz="2000">
                <a:solidFill>
                  <a:srgbClr val="000000"/>
                </a:solidFill>
                <a:cs typeface="Times New Roman" panose="02020603050405020304" pitchFamily="18" charset="0"/>
              </a:rPr>
              <a:t>/search/teachers+planning</a:t>
            </a:r>
          </a:p>
        </p:txBody>
      </p:sp>
    </p:spTree>
    <p:extLst>
      <p:ext uri="{BB962C8B-B14F-4D97-AF65-F5344CB8AC3E}">
        <p14:creationId xmlns:p14="http://schemas.microsoft.com/office/powerpoint/2010/main" val="26202148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C5D462-C42A-424A-A346-6B3B43B854CB}"/>
              </a:ext>
            </a:extLst>
          </p:cNvPr>
          <p:cNvSpPr>
            <a:spLocks noGrp="1"/>
          </p:cNvSpPr>
          <p:nvPr>
            <p:ph type="title"/>
          </p:nvPr>
        </p:nvSpPr>
        <p:spPr>
          <a:xfrm>
            <a:off x="2962703" y="1397945"/>
            <a:ext cx="6105194" cy="2031055"/>
          </a:xfrm>
        </p:spPr>
        <p:txBody>
          <a:bodyPr vert="horz" lIns="91440" tIns="45720" rIns="91440" bIns="45720" rtlCol="0" anchor="b">
            <a:noAutofit/>
          </a:bodyPr>
          <a:lstStyle/>
          <a:p>
            <a:pPr algn="ctr"/>
            <a:r>
              <a:rPr lang="en-US" sz="4200" kern="1200">
                <a:solidFill>
                  <a:srgbClr val="FFFFFF"/>
                </a:solidFill>
                <a:latin typeface="+mj-lt"/>
                <a:ea typeface="+mj-ea"/>
                <a:cs typeface="+mj-cs"/>
              </a:rPr>
              <a:t>Staying Connected Series: Today and Tomorrow 21</a:t>
            </a:r>
            <a:r>
              <a:rPr lang="en-US" sz="4200" kern="1200" baseline="30000">
                <a:solidFill>
                  <a:srgbClr val="FFFFFF"/>
                </a:solidFill>
                <a:latin typeface="+mj-lt"/>
                <a:ea typeface="+mj-ea"/>
                <a:cs typeface="+mj-cs"/>
              </a:rPr>
              <a:t>st</a:t>
            </a:r>
            <a:r>
              <a:rPr lang="en-US" sz="4200" kern="1200">
                <a:solidFill>
                  <a:srgbClr val="FFFFFF"/>
                </a:solidFill>
                <a:latin typeface="+mj-lt"/>
                <a:ea typeface="+mj-ea"/>
                <a:cs typeface="+mj-cs"/>
              </a:rPr>
              <a:t> Century Skills</a:t>
            </a:r>
          </a:p>
        </p:txBody>
      </p:sp>
      <p:sp>
        <p:nvSpPr>
          <p:cNvPr id="3" name="Text Placeholder 2">
            <a:extLst>
              <a:ext uri="{FF2B5EF4-FFF2-40B4-BE49-F238E27FC236}">
                <a16:creationId xmlns:a16="http://schemas.microsoft.com/office/drawing/2014/main" id="{79142875-25DA-D546-AE9A-FF2CFBB32472}"/>
              </a:ext>
            </a:extLst>
          </p:cNvPr>
          <p:cNvSpPr>
            <a:spLocks noGrp="1"/>
          </p:cNvSpPr>
          <p:nvPr>
            <p:ph type="body" idx="1"/>
          </p:nvPr>
        </p:nvSpPr>
        <p:spPr>
          <a:xfrm>
            <a:off x="3043403" y="3937136"/>
            <a:ext cx="6105194" cy="682079"/>
          </a:xfrm>
        </p:spPr>
        <p:txBody>
          <a:bodyPr vert="horz" lIns="91440" tIns="45720" rIns="91440" bIns="45720" rtlCol="0">
            <a:noAutofit/>
          </a:bodyPr>
          <a:lstStyle/>
          <a:p>
            <a:pPr algn="ctr"/>
            <a:r>
              <a:rPr lang="en-US" sz="2300" b="1" kern="1200">
                <a:solidFill>
                  <a:srgbClr val="FFFFFF"/>
                </a:solidFill>
                <a:latin typeface="+mn-lt"/>
                <a:ea typeface="+mn-ea"/>
                <a:cs typeface="+mn-cs"/>
              </a:rPr>
              <a:t>Facilitators:</a:t>
            </a:r>
          </a:p>
          <a:p>
            <a:pPr algn="ctr"/>
            <a:r>
              <a:rPr lang="en-US" sz="2300" i="1" kern="1200">
                <a:solidFill>
                  <a:srgbClr val="FFFFFF"/>
                </a:solidFill>
                <a:latin typeface="+mn-lt"/>
                <a:ea typeface="+mn-ea"/>
                <a:cs typeface="+mn-cs"/>
              </a:rPr>
              <a:t>Kawanna Jackson</a:t>
            </a:r>
          </a:p>
          <a:p>
            <a:pPr algn="ctr"/>
            <a:r>
              <a:rPr lang="en-US" sz="2300" i="1">
                <a:solidFill>
                  <a:srgbClr val="FFFFFF"/>
                </a:solidFill>
              </a:rPr>
              <a:t>Jessica Burris</a:t>
            </a:r>
          </a:p>
          <a:p>
            <a:pPr algn="ctr"/>
            <a:r>
              <a:rPr lang="en-US" sz="2300" i="1">
                <a:solidFill>
                  <a:srgbClr val="FFFFFF"/>
                </a:solidFill>
              </a:rPr>
              <a:t> Cheryo Johnson</a:t>
            </a:r>
            <a:endParaRPr lang="en-US" sz="2300" i="1" kern="1200">
              <a:solidFill>
                <a:srgbClr val="FFFFFF"/>
              </a:solidFill>
              <a:latin typeface="+mn-lt"/>
              <a:ea typeface="+mn-ea"/>
              <a:cs typeface="+mn-cs"/>
            </a:endParaRPr>
          </a:p>
        </p:txBody>
      </p:sp>
    </p:spTree>
    <p:extLst>
      <p:ext uri="{BB962C8B-B14F-4D97-AF65-F5344CB8AC3E}">
        <p14:creationId xmlns:p14="http://schemas.microsoft.com/office/powerpoint/2010/main" val="3649551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5EBE72-5E05-DC49-BC5E-A834CFBD00FC}"/>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What are 21</a:t>
            </a:r>
            <a:r>
              <a:rPr lang="en-US" sz="6000" kern="1200" baseline="30000">
                <a:solidFill>
                  <a:srgbClr val="FFFFFF"/>
                </a:solidFill>
                <a:latin typeface="+mj-lt"/>
                <a:ea typeface="+mj-ea"/>
                <a:cs typeface="+mj-cs"/>
              </a:rPr>
              <a:t>st</a:t>
            </a:r>
            <a:r>
              <a:rPr lang="en-US" sz="6000" kern="1200">
                <a:solidFill>
                  <a:srgbClr val="FFFFFF"/>
                </a:solidFill>
                <a:latin typeface="+mj-lt"/>
                <a:ea typeface="+mj-ea"/>
                <a:cs typeface="+mj-cs"/>
              </a:rPr>
              <a:t> Century Skills?</a:t>
            </a:r>
          </a:p>
        </p:txBody>
      </p:sp>
      <p:sp>
        <p:nvSpPr>
          <p:cNvPr id="3" name="Text Placeholder 2">
            <a:extLst>
              <a:ext uri="{FF2B5EF4-FFF2-40B4-BE49-F238E27FC236}">
                <a16:creationId xmlns:a16="http://schemas.microsoft.com/office/drawing/2014/main" id="{6E4A1971-EBB4-D24A-8F98-2D44BF1D55AE}"/>
              </a:ext>
            </a:extLst>
          </p:cNvPr>
          <p:cNvSpPr>
            <a:spLocks noGrp="1"/>
          </p:cNvSpPr>
          <p:nvPr>
            <p:ph type="body" idx="1"/>
          </p:nvPr>
        </p:nvSpPr>
        <p:spPr>
          <a:xfrm>
            <a:off x="3045368" y="4074718"/>
            <a:ext cx="6105194" cy="682079"/>
          </a:xfrm>
        </p:spPr>
        <p:txBody>
          <a:bodyPr vert="horz" lIns="91440" tIns="45720" rIns="91440" bIns="45720" rtlCol="0">
            <a:normAutofit fontScale="85000" lnSpcReduction="10000"/>
          </a:bodyPr>
          <a:lstStyle/>
          <a:p>
            <a:pPr algn="ctr"/>
            <a:r>
              <a:rPr lang="en-US" sz="2400" kern="1200">
                <a:solidFill>
                  <a:srgbClr val="FFFFFF"/>
                </a:solidFill>
                <a:latin typeface="+mn-lt"/>
                <a:ea typeface="+mn-ea"/>
                <a:cs typeface="+mn-cs"/>
              </a:rPr>
              <a:t>Think for a moment about the phrase 21</a:t>
            </a:r>
            <a:r>
              <a:rPr lang="en-US" sz="2400" kern="1200" baseline="30000">
                <a:solidFill>
                  <a:srgbClr val="FFFFFF"/>
                </a:solidFill>
                <a:latin typeface="+mn-lt"/>
                <a:ea typeface="+mn-ea"/>
                <a:cs typeface="+mn-cs"/>
              </a:rPr>
              <a:t>st</a:t>
            </a:r>
            <a:r>
              <a:rPr lang="en-US" sz="2400" kern="1200">
                <a:solidFill>
                  <a:srgbClr val="FFFFFF"/>
                </a:solidFill>
                <a:latin typeface="+mn-lt"/>
                <a:ea typeface="+mn-ea"/>
                <a:cs typeface="+mn-cs"/>
              </a:rPr>
              <a:t> century skills. What comes to mind when you think of this phrase?</a:t>
            </a:r>
          </a:p>
        </p:txBody>
      </p:sp>
    </p:spTree>
    <p:extLst>
      <p:ext uri="{BB962C8B-B14F-4D97-AF65-F5344CB8AC3E}">
        <p14:creationId xmlns:p14="http://schemas.microsoft.com/office/powerpoint/2010/main" val="20745322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C266-F292-204A-B917-E02F0412CEA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CFCBDD2-15B3-F540-B856-10F3819E6170}"/>
              </a:ext>
            </a:extLst>
          </p:cNvPr>
          <p:cNvSpPr>
            <a:spLocks noGrp="1"/>
          </p:cNvSpPr>
          <p:nvPr>
            <p:ph type="body" idx="1"/>
          </p:nvPr>
        </p:nvSpPr>
        <p:spPr/>
        <p:txBody>
          <a:bodyPr/>
          <a:lstStyle/>
          <a:p>
            <a:endParaRPr lang="en-US"/>
          </a:p>
        </p:txBody>
      </p:sp>
      <p:pic>
        <p:nvPicPr>
          <p:cNvPr id="4" name="Picture 4">
            <a:extLst>
              <a:ext uri="{FF2B5EF4-FFF2-40B4-BE49-F238E27FC236}">
                <a16:creationId xmlns:a16="http://schemas.microsoft.com/office/drawing/2014/main" id="{0CE43A2C-333E-D840-A321-6907953ED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80" y="247206"/>
            <a:ext cx="10929840" cy="6363587"/>
          </a:xfrm>
          <a:prstGeom prst="rect">
            <a:avLst/>
          </a:prstGeom>
        </p:spPr>
      </p:pic>
    </p:spTree>
    <p:extLst>
      <p:ext uri="{BB962C8B-B14F-4D97-AF65-F5344CB8AC3E}">
        <p14:creationId xmlns:p14="http://schemas.microsoft.com/office/powerpoint/2010/main" val="39710845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85BB4A-5BB9-284D-80F4-1517CA3F6C10}"/>
              </a:ext>
            </a:extLst>
          </p:cNvPr>
          <p:cNvSpPr>
            <a:spLocks noGrp="1"/>
          </p:cNvSpPr>
          <p:nvPr>
            <p:ph type="title"/>
          </p:nvPr>
        </p:nvSpPr>
        <p:spPr>
          <a:xfrm>
            <a:off x="491912" y="1968975"/>
            <a:ext cx="3669161" cy="2760098"/>
          </a:xfrm>
        </p:spPr>
        <p:txBody>
          <a:bodyPr>
            <a:normAutofit/>
          </a:bodyPr>
          <a:lstStyle/>
          <a:p>
            <a:r>
              <a:rPr lang="en-US">
                <a:solidFill>
                  <a:srgbClr val="FFFFFF"/>
                </a:solidFill>
              </a:rPr>
              <a:t>Thoughts About Defining 21</a:t>
            </a:r>
            <a:r>
              <a:rPr lang="en-US" baseline="30000">
                <a:solidFill>
                  <a:srgbClr val="FFFFFF"/>
                </a:solidFill>
              </a:rPr>
              <a:t>st</a:t>
            </a:r>
            <a:r>
              <a:rPr lang="en-US">
                <a:solidFill>
                  <a:srgbClr val="FFFFFF"/>
                </a:solidFill>
              </a:rPr>
              <a:t> Century Skills</a:t>
            </a:r>
          </a:p>
        </p:txBody>
      </p:sp>
      <p:sp>
        <p:nvSpPr>
          <p:cNvPr id="6" name="Content Placeholder 5">
            <a:extLst>
              <a:ext uri="{FF2B5EF4-FFF2-40B4-BE49-F238E27FC236}">
                <a16:creationId xmlns:a16="http://schemas.microsoft.com/office/drawing/2014/main" id="{606BB873-76ED-D544-BEC0-6793BDB60779}"/>
              </a:ext>
            </a:extLst>
          </p:cNvPr>
          <p:cNvSpPr>
            <a:spLocks noGrp="1"/>
          </p:cNvSpPr>
          <p:nvPr>
            <p:ph idx="1"/>
          </p:nvPr>
        </p:nvSpPr>
        <p:spPr>
          <a:xfrm>
            <a:off x="5891955" y="367627"/>
            <a:ext cx="5808133" cy="4351338"/>
          </a:xfrm>
        </p:spPr>
        <p:txBody>
          <a:bodyPr>
            <a:noAutofit/>
          </a:bodyPr>
          <a:lstStyle/>
          <a:p>
            <a:pPr marL="0" indent="0">
              <a:buNone/>
            </a:pPr>
            <a:r>
              <a:rPr lang="en-US" sz="1900">
                <a:solidFill>
                  <a:prstClr val="black"/>
                </a:solidFill>
                <a:latin typeface="TimesNewRomanPSMT"/>
              </a:rPr>
              <a:t>These are some thoughts to consider when defining 21st Century Skills: </a:t>
            </a:r>
          </a:p>
          <a:p>
            <a:r>
              <a:rPr lang="en-US" sz="1900">
                <a:solidFill>
                  <a:prstClr val="black"/>
                </a:solidFill>
                <a:latin typeface="TimesNewRomanPSMT"/>
              </a:rPr>
              <a:t>Beware of using the term 21st century skills as an all encompassing catch all phrase for using technology for learning.</a:t>
            </a:r>
          </a:p>
          <a:p>
            <a:r>
              <a:rPr lang="en-US" sz="1900">
                <a:solidFill>
                  <a:prstClr val="black"/>
                </a:solidFill>
                <a:latin typeface="TimesNewRomanPSMT"/>
              </a:rPr>
              <a:t>21st Century learning skills shouldn’t be a term that feels like it’s an era that we are trying to attain…we are living in the 21st century now.</a:t>
            </a:r>
          </a:p>
          <a:p>
            <a:r>
              <a:rPr lang="en-US" sz="1900">
                <a:solidFill>
                  <a:prstClr val="black"/>
                </a:solidFill>
                <a:latin typeface="TimesNewRomanPSMT"/>
              </a:rPr>
              <a:t> Large amounts of money are being poured into advancing 21st century skills in the classroom and creating curriculums that enhance these skills that it is worth having a clear and concise definition.</a:t>
            </a:r>
          </a:p>
          <a:p>
            <a:r>
              <a:rPr lang="en-US" sz="1900">
                <a:solidFill>
                  <a:prstClr val="black"/>
                </a:solidFill>
                <a:latin typeface="TimesNewRomanPSMT"/>
              </a:rPr>
              <a:t>There are frameworks, guides and components of 21st century skills that serve as defining 21st century skills could these components  be interpreted many ways by teachers?(</a:t>
            </a:r>
            <a:r>
              <a:rPr lang="en-US" sz="1900" err="1">
                <a:solidFill>
                  <a:prstClr val="black"/>
                </a:solidFill>
                <a:latin typeface="TimesNewRomanPSMT"/>
              </a:rPr>
              <a:t>Mirra</a:t>
            </a:r>
            <a:r>
              <a:rPr lang="en-US" sz="1900">
                <a:solidFill>
                  <a:prstClr val="black"/>
                </a:solidFill>
                <a:latin typeface="TimesNewRomanPSMT"/>
              </a:rPr>
              <a:t>, 2017) </a:t>
            </a:r>
          </a:p>
          <a:p>
            <a:endParaRPr lang="en-US" sz="1900">
              <a:ln w="0"/>
              <a:solidFill>
                <a:schemeClr val="accent1"/>
              </a:solidFill>
              <a:effectLst>
                <a:outerShdw blurRad="38100" dist="25400" dir="5400000" algn="ctr" rotWithShape="0">
                  <a:srgbClr val="6E747A">
                    <a:alpha val="43000"/>
                  </a:srgbClr>
                </a:outerShdw>
              </a:effectLst>
              <a:latin typeface="TimesNewRomanPSMT"/>
            </a:endParaRPr>
          </a:p>
          <a:p>
            <a:pPr marL="0" indent="0">
              <a:buNone/>
            </a:pPr>
            <a:r>
              <a:rPr lang="en-US" sz="1900">
                <a:ln w="0"/>
                <a:solidFill>
                  <a:schemeClr val="accent1"/>
                </a:solidFill>
                <a:effectLst>
                  <a:outerShdw blurRad="38100" dist="25400" dir="5400000" algn="ctr" rotWithShape="0">
                    <a:srgbClr val="6E747A">
                      <a:alpha val="43000"/>
                    </a:srgbClr>
                  </a:outerShdw>
                </a:effectLst>
                <a:latin typeface="TimesNewRomanPSMT"/>
              </a:rPr>
              <a:t>What are your thoughts on these ideas surrounding the definition of 21st Century skills?</a:t>
            </a:r>
            <a:endParaRPr lang="en-US" sz="1900"/>
          </a:p>
        </p:txBody>
      </p:sp>
    </p:spTree>
    <p:extLst>
      <p:ext uri="{BB962C8B-B14F-4D97-AF65-F5344CB8AC3E}">
        <p14:creationId xmlns:p14="http://schemas.microsoft.com/office/powerpoint/2010/main" val="39241356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28">
            <a:extLst>
              <a:ext uri="{FF2B5EF4-FFF2-40B4-BE49-F238E27FC236}">
                <a16:creationId xmlns:a16="http://schemas.microsoft.com/office/drawing/2014/main" id="{466012E2-2E5E-4208-B59C-DA4FC44DC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35" y="0"/>
            <a:ext cx="1222063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30">
            <a:extLst>
              <a:ext uri="{FF2B5EF4-FFF2-40B4-BE49-F238E27FC236}">
                <a16:creationId xmlns:a16="http://schemas.microsoft.com/office/drawing/2014/main" id="{05F94A0D-DB2E-4487-BA31-9105C14D95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636" y="0"/>
            <a:ext cx="12220636" cy="6858000"/>
          </a:xfrm>
          <a:prstGeom prst="rect">
            <a:avLst/>
          </a:prstGeom>
        </p:spPr>
      </p:pic>
      <p:sp>
        <p:nvSpPr>
          <p:cNvPr id="4" name="Title 3">
            <a:extLst>
              <a:ext uri="{FF2B5EF4-FFF2-40B4-BE49-F238E27FC236}">
                <a16:creationId xmlns:a16="http://schemas.microsoft.com/office/drawing/2014/main" id="{95D3DA2C-6F65-1845-821E-9130A0F570E3}"/>
              </a:ext>
            </a:extLst>
          </p:cNvPr>
          <p:cNvSpPr>
            <a:spLocks noGrp="1"/>
          </p:cNvSpPr>
          <p:nvPr>
            <p:ph type="title"/>
          </p:nvPr>
        </p:nvSpPr>
        <p:spPr>
          <a:xfrm>
            <a:off x="345017" y="1857905"/>
            <a:ext cx="3835400" cy="2852737"/>
          </a:xfrm>
        </p:spPr>
        <p:txBody>
          <a:bodyPr/>
          <a:lstStyle/>
          <a:p>
            <a:r>
              <a:rPr lang="en-US" sz="6000" kern="1200">
                <a:solidFill>
                  <a:srgbClr val="FFFFFF"/>
                </a:solidFill>
                <a:latin typeface="+mj-lt"/>
                <a:ea typeface="+mj-ea"/>
                <a:cs typeface="+mj-cs"/>
              </a:rPr>
              <a:t>Definition</a:t>
            </a:r>
            <a:br>
              <a:rPr lang="en-US" sz="6000" kern="1200">
                <a:solidFill>
                  <a:srgbClr val="FFFFFF"/>
                </a:solidFill>
                <a:latin typeface="+mj-lt"/>
                <a:ea typeface="+mj-ea"/>
                <a:cs typeface="+mj-cs"/>
              </a:rPr>
            </a:br>
            <a:endParaRPr lang="en-US"/>
          </a:p>
        </p:txBody>
      </p:sp>
      <p:sp>
        <p:nvSpPr>
          <p:cNvPr id="2" name="TextBox 1">
            <a:extLst>
              <a:ext uri="{FF2B5EF4-FFF2-40B4-BE49-F238E27FC236}">
                <a16:creationId xmlns:a16="http://schemas.microsoft.com/office/drawing/2014/main" id="{7727C037-F339-1440-969A-F9BFB9FA727B}"/>
              </a:ext>
            </a:extLst>
          </p:cNvPr>
          <p:cNvSpPr txBox="1"/>
          <p:nvPr/>
        </p:nvSpPr>
        <p:spPr>
          <a:xfrm>
            <a:off x="6096000" y="260350"/>
            <a:ext cx="5502275" cy="5863144"/>
          </a:xfrm>
          <a:prstGeom prst="rect">
            <a:avLst/>
          </a:prstGeom>
          <a:noFill/>
        </p:spPr>
        <p:txBody>
          <a:bodyPr wrap="square" rtlCol="0">
            <a:spAutoFit/>
          </a:bodyPr>
          <a:lstStyle/>
          <a:p>
            <a:endParaRPr lang="en-US" sz="1800">
              <a:solidFill>
                <a:prstClr val="black"/>
              </a:solidFill>
              <a:latin typeface="TimesNewRomanPSMT"/>
            </a:endParaRPr>
          </a:p>
          <a:p>
            <a:r>
              <a:rPr lang="en-US" sz="1800">
                <a:solidFill>
                  <a:prstClr val="black"/>
                </a:solidFill>
                <a:latin typeface="TimesNewRomanPSMT"/>
              </a:rPr>
              <a:t>•Overall, 21st Century Skills are essential skills and abilities that help learners succeed in life and career in the 21st century.  </a:t>
            </a:r>
          </a:p>
          <a:p>
            <a:endParaRPr lang="en-US">
              <a:solidFill>
                <a:prstClr val="black"/>
              </a:solidFill>
              <a:latin typeface="TimesNewRomanPSMT"/>
            </a:endParaRPr>
          </a:p>
          <a:p>
            <a:r>
              <a:rPr lang="en-US" sz="1800">
                <a:solidFill>
                  <a:prstClr val="black"/>
                </a:solidFill>
                <a:latin typeface="TimesNewRomanPSMT"/>
              </a:rPr>
              <a:t>•More specifically, 21st Century Learning Skills are “a range of important skills that the Partnership for 21st Century Skills identifies as media and technology skills, life and career skills, core subject skills and a collection of learning and innovation skills referred to as the </a:t>
            </a:r>
            <a:r>
              <a:rPr lang="en-US" sz="1800" err="1">
                <a:solidFill>
                  <a:prstClr val="black"/>
                </a:solidFill>
                <a:latin typeface="TimesNewRomanPSMT"/>
              </a:rPr>
              <a:t>4cs</a:t>
            </a:r>
            <a:r>
              <a:rPr lang="en-US" sz="1800">
                <a:solidFill>
                  <a:prstClr val="black"/>
                </a:solidFill>
                <a:latin typeface="TimesNewRomanPSMT"/>
              </a:rPr>
              <a:t>: creativity, critical thinking, collaboration and communication.”  (Wise </a:t>
            </a:r>
            <a:r>
              <a:rPr lang="en-US" sz="1800" err="1">
                <a:solidFill>
                  <a:prstClr val="black"/>
                </a:solidFill>
                <a:latin typeface="TimesNewRomanPSMT"/>
              </a:rPr>
              <a:t>Linderman</a:t>
            </a:r>
            <a:r>
              <a:rPr lang="en-US" sz="1800">
                <a:solidFill>
                  <a:prstClr val="black"/>
                </a:solidFill>
                <a:latin typeface="TimesNewRomanPSMT"/>
              </a:rPr>
              <a:t> and </a:t>
            </a:r>
            <a:r>
              <a:rPr lang="en-US" sz="1800" err="1">
                <a:solidFill>
                  <a:prstClr val="black"/>
                </a:solidFill>
                <a:latin typeface="TimesNewRomanPSMT"/>
              </a:rPr>
              <a:t>McKendry</a:t>
            </a:r>
            <a:r>
              <a:rPr lang="en-US" sz="1800">
                <a:solidFill>
                  <a:prstClr val="black"/>
                </a:solidFill>
                <a:latin typeface="TimesNewRomanPSMT"/>
              </a:rPr>
              <a:t> Anderson, n.d., para. 4) </a:t>
            </a:r>
          </a:p>
          <a:p>
            <a:endParaRPr lang="en-US">
              <a:solidFill>
                <a:prstClr val="black"/>
              </a:solidFill>
              <a:latin typeface="TimesNewRomanPSMT"/>
            </a:endParaRPr>
          </a:p>
          <a:p>
            <a:endParaRPr lang="en-US" sz="1800">
              <a:solidFill>
                <a:prstClr val="black"/>
              </a:solidFill>
              <a:latin typeface="TimesNewRomanPSMT"/>
            </a:endParaRPr>
          </a:p>
          <a:p>
            <a:r>
              <a:rPr lang="en-US" sz="1800">
                <a:solidFill>
                  <a:prstClr val="black"/>
                </a:solidFill>
                <a:latin typeface="TimesNewRomanPSMT"/>
              </a:rPr>
              <a:t>	</a:t>
            </a:r>
          </a:p>
          <a:p>
            <a:r>
              <a:rPr lang="en-US" sz="1800">
                <a:solidFill>
                  <a:prstClr val="black"/>
                </a:solidFill>
                <a:latin typeface="TimesNewRomanPSMT"/>
              </a:rPr>
              <a:t>  </a:t>
            </a:r>
            <a:r>
              <a:rPr lang="en-US" sz="2400">
                <a:solidFill>
                  <a:prstClr val="black"/>
                </a:solidFill>
                <a:latin typeface="TimesNewRomanPSMT"/>
              </a:rPr>
              <a:t> </a:t>
            </a:r>
            <a:r>
              <a:rPr lang="en-US" sz="2400">
                <a:ln w="0"/>
                <a:solidFill>
                  <a:schemeClr val="accent1"/>
                </a:solidFill>
                <a:effectLst>
                  <a:outerShdw blurRad="38100" dist="25400" dir="5400000" algn="ctr" rotWithShape="0">
                    <a:srgbClr val="6E747A">
                      <a:alpha val="43000"/>
                    </a:srgbClr>
                  </a:outerShdw>
                </a:effectLst>
                <a:latin typeface="TimesNewRomanPSMT"/>
              </a:rPr>
              <a:t>How</a:t>
            </a:r>
            <a:r>
              <a:rPr lang="en-US" sz="2400">
                <a:solidFill>
                  <a:prstClr val="black"/>
                </a:solidFill>
                <a:latin typeface="TimesNewRomanPSMT"/>
              </a:rPr>
              <a:t> </a:t>
            </a:r>
            <a:r>
              <a:rPr lang="en-US" sz="2400">
                <a:ln w="0"/>
                <a:solidFill>
                  <a:schemeClr val="accent1"/>
                </a:solidFill>
                <a:effectLst>
                  <a:outerShdw blurRad="38100" dist="25400" dir="5400000" algn="ctr" rotWithShape="0">
                    <a:srgbClr val="6E747A">
                      <a:alpha val="43000"/>
                    </a:srgbClr>
                  </a:outerShdw>
                </a:effectLst>
                <a:latin typeface="TimesNewRomanPSMT"/>
              </a:rPr>
              <a:t>would you define 21st century skills for early learners based on the broader definition?</a:t>
            </a:r>
            <a:endParaRPr lang="en-US" sz="2400" kern="1200">
              <a:solidFill>
                <a:srgbClr val="000000"/>
              </a:solidFill>
              <a:latin typeface="+mn-lt"/>
              <a:ea typeface="+mn-ea"/>
              <a:cs typeface="+mn-cs"/>
            </a:endParaRPr>
          </a:p>
          <a:p>
            <a:pPr algn="l"/>
            <a:endParaRPr lang="en-US"/>
          </a:p>
        </p:txBody>
      </p:sp>
    </p:spTree>
    <p:extLst>
      <p:ext uri="{BB962C8B-B14F-4D97-AF65-F5344CB8AC3E}">
        <p14:creationId xmlns:p14="http://schemas.microsoft.com/office/powerpoint/2010/main" val="26722021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28">
            <a:extLst>
              <a:ext uri="{FF2B5EF4-FFF2-40B4-BE49-F238E27FC236}">
                <a16:creationId xmlns:a16="http://schemas.microsoft.com/office/drawing/2014/main" id="{466012E2-2E5E-4208-B59C-DA4FC44DC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35" y="0"/>
            <a:ext cx="1222063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30">
            <a:extLst>
              <a:ext uri="{FF2B5EF4-FFF2-40B4-BE49-F238E27FC236}">
                <a16:creationId xmlns:a16="http://schemas.microsoft.com/office/drawing/2014/main" id="{05F94A0D-DB2E-4487-BA31-9105C14D95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636" y="0"/>
            <a:ext cx="12220636" cy="6858000"/>
          </a:xfrm>
          <a:prstGeom prst="rect">
            <a:avLst/>
          </a:prstGeom>
        </p:spPr>
      </p:pic>
      <p:sp>
        <p:nvSpPr>
          <p:cNvPr id="4" name="Title 3">
            <a:extLst>
              <a:ext uri="{FF2B5EF4-FFF2-40B4-BE49-F238E27FC236}">
                <a16:creationId xmlns:a16="http://schemas.microsoft.com/office/drawing/2014/main" id="{95D3DA2C-6F65-1845-821E-9130A0F570E3}"/>
              </a:ext>
            </a:extLst>
          </p:cNvPr>
          <p:cNvSpPr>
            <a:spLocks noGrp="1"/>
          </p:cNvSpPr>
          <p:nvPr>
            <p:ph type="title"/>
          </p:nvPr>
        </p:nvSpPr>
        <p:spPr>
          <a:xfrm>
            <a:off x="175683" y="1826155"/>
            <a:ext cx="4015317" cy="2852737"/>
          </a:xfrm>
        </p:spPr>
        <p:txBody>
          <a:bodyPr/>
          <a:lstStyle/>
          <a:p>
            <a:r>
              <a:rPr lang="en-US">
                <a:solidFill>
                  <a:schemeClr val="bg1"/>
                </a:solidFill>
              </a:rPr>
              <a:t>Frameworks and Guides</a:t>
            </a:r>
          </a:p>
        </p:txBody>
      </p:sp>
      <p:sp>
        <p:nvSpPr>
          <p:cNvPr id="2" name="TextBox 1">
            <a:extLst>
              <a:ext uri="{FF2B5EF4-FFF2-40B4-BE49-F238E27FC236}">
                <a16:creationId xmlns:a16="http://schemas.microsoft.com/office/drawing/2014/main" id="{6799E668-6D5C-4049-8368-0303D2C1D103}"/>
              </a:ext>
            </a:extLst>
          </p:cNvPr>
          <p:cNvSpPr txBox="1"/>
          <p:nvPr/>
        </p:nvSpPr>
        <p:spPr>
          <a:xfrm>
            <a:off x="6261100" y="419100"/>
            <a:ext cx="5168900" cy="1200329"/>
          </a:xfrm>
          <a:prstGeom prst="rect">
            <a:avLst/>
          </a:prstGeom>
          <a:noFill/>
        </p:spPr>
        <p:txBody>
          <a:bodyPr wrap="square" rtlCol="0">
            <a:spAutoFit/>
          </a:bodyPr>
          <a:lstStyle/>
          <a:p>
            <a:pPr algn="l"/>
            <a:r>
              <a:rPr lang="en-US" sz="1800">
                <a:solidFill>
                  <a:prstClr val="black"/>
                </a:solidFill>
                <a:latin typeface="TimesNewRomanPSMT"/>
              </a:rPr>
              <a:t>•The Partnership for 21st Century Learning (P21) has established 21st Century learning framework for early childhood that can be broken down into 3 main skill types….</a:t>
            </a:r>
            <a:endParaRPr lang="en-US"/>
          </a:p>
        </p:txBody>
      </p:sp>
      <p:sp>
        <p:nvSpPr>
          <p:cNvPr id="3" name="TextBox 2">
            <a:extLst>
              <a:ext uri="{FF2B5EF4-FFF2-40B4-BE49-F238E27FC236}">
                <a16:creationId xmlns:a16="http://schemas.microsoft.com/office/drawing/2014/main" id="{2AE071A5-7B45-3840-8673-90D5A07150F1}"/>
              </a:ext>
            </a:extLst>
          </p:cNvPr>
          <p:cNvSpPr txBox="1"/>
          <p:nvPr/>
        </p:nvSpPr>
        <p:spPr>
          <a:xfrm>
            <a:off x="5492749" y="2228671"/>
            <a:ext cx="6339417" cy="1477328"/>
          </a:xfrm>
          <a:prstGeom prst="rect">
            <a:avLst/>
          </a:prstGeom>
          <a:noFill/>
        </p:spPr>
        <p:txBody>
          <a:bodyPr wrap="square" rtlCol="0">
            <a:spAutoFit/>
          </a:bodyPr>
          <a:lstStyle/>
          <a:p>
            <a:pPr algn="l"/>
            <a:r>
              <a:rPr lang="en-US" b="1" u="sng"/>
              <a:t>  Learning Skills</a:t>
            </a:r>
            <a:endParaRPr lang="en-US"/>
          </a:p>
          <a:p>
            <a:pPr marL="285750" indent="-285750" algn="l">
              <a:buFont typeface="Arial" panose="020B0604020202020204" pitchFamily="34" charset="0"/>
              <a:buChar char="•"/>
            </a:pPr>
            <a:r>
              <a:rPr lang="en-US"/>
              <a:t>Critical Thinking		</a:t>
            </a:r>
          </a:p>
          <a:p>
            <a:pPr marL="285750" indent="-285750" algn="l">
              <a:buFont typeface="Arial" panose="020B0604020202020204" pitchFamily="34" charset="0"/>
              <a:buChar char="•"/>
            </a:pPr>
            <a:r>
              <a:rPr lang="en-US"/>
              <a:t>Creative Thinking</a:t>
            </a:r>
          </a:p>
          <a:p>
            <a:pPr marL="285750" indent="-285750" algn="l">
              <a:buFont typeface="Arial" panose="020B0604020202020204" pitchFamily="34" charset="0"/>
              <a:buChar char="•"/>
            </a:pPr>
            <a:r>
              <a:rPr lang="en-US"/>
              <a:t>Collaborating</a:t>
            </a:r>
          </a:p>
          <a:p>
            <a:pPr marL="285750" indent="-285750" algn="l">
              <a:buFont typeface="Arial" panose="020B0604020202020204" pitchFamily="34" charset="0"/>
              <a:buChar char="•"/>
            </a:pPr>
            <a:r>
              <a:rPr lang="en-US"/>
              <a:t>Communicating</a:t>
            </a:r>
          </a:p>
        </p:txBody>
      </p:sp>
      <p:sp>
        <p:nvSpPr>
          <p:cNvPr id="5" name="TextBox 4">
            <a:extLst>
              <a:ext uri="{FF2B5EF4-FFF2-40B4-BE49-F238E27FC236}">
                <a16:creationId xmlns:a16="http://schemas.microsoft.com/office/drawing/2014/main" id="{F79F0863-0A3C-644B-97EE-389691B908EF}"/>
              </a:ext>
            </a:extLst>
          </p:cNvPr>
          <p:cNvSpPr txBox="1"/>
          <p:nvPr/>
        </p:nvSpPr>
        <p:spPr>
          <a:xfrm>
            <a:off x="7748057" y="2213675"/>
            <a:ext cx="1828800" cy="2031325"/>
          </a:xfrm>
          <a:prstGeom prst="rect">
            <a:avLst/>
          </a:prstGeom>
          <a:noFill/>
        </p:spPr>
        <p:txBody>
          <a:bodyPr wrap="square" rtlCol="0">
            <a:spAutoFit/>
          </a:bodyPr>
          <a:lstStyle/>
          <a:p>
            <a:pPr algn="l"/>
            <a:r>
              <a:rPr lang="en-US" b="1" u="sng"/>
              <a:t>Literacy Skills</a:t>
            </a:r>
          </a:p>
          <a:p>
            <a:pPr marL="285750" indent="-285750" algn="l">
              <a:buFont typeface="Arial" panose="020B0604020202020204" pitchFamily="34" charset="0"/>
              <a:buChar char="•"/>
            </a:pPr>
            <a:r>
              <a:rPr lang="en-US"/>
              <a:t>Information Literacy</a:t>
            </a:r>
          </a:p>
          <a:p>
            <a:pPr marL="285750" indent="-285750" algn="l">
              <a:buFont typeface="Arial" panose="020B0604020202020204" pitchFamily="34" charset="0"/>
              <a:buChar char="•"/>
            </a:pPr>
            <a:r>
              <a:rPr lang="en-US"/>
              <a:t>Media Literacy</a:t>
            </a:r>
          </a:p>
          <a:p>
            <a:pPr marL="285750" indent="-285750" algn="l">
              <a:buFont typeface="Arial" panose="020B0604020202020204" pitchFamily="34" charset="0"/>
              <a:buChar char="•"/>
            </a:pPr>
            <a:r>
              <a:rPr lang="en-US"/>
              <a:t>Technology Literacy</a:t>
            </a:r>
          </a:p>
        </p:txBody>
      </p:sp>
      <p:sp>
        <p:nvSpPr>
          <p:cNvPr id="6" name="TextBox 5">
            <a:extLst>
              <a:ext uri="{FF2B5EF4-FFF2-40B4-BE49-F238E27FC236}">
                <a16:creationId xmlns:a16="http://schemas.microsoft.com/office/drawing/2014/main" id="{9C0D8654-314F-BA4D-8198-9292D226D900}"/>
              </a:ext>
            </a:extLst>
          </p:cNvPr>
          <p:cNvSpPr txBox="1"/>
          <p:nvPr/>
        </p:nvSpPr>
        <p:spPr>
          <a:xfrm>
            <a:off x="9636123" y="2228671"/>
            <a:ext cx="1828800" cy="1754326"/>
          </a:xfrm>
          <a:prstGeom prst="rect">
            <a:avLst/>
          </a:prstGeom>
          <a:noFill/>
        </p:spPr>
        <p:txBody>
          <a:bodyPr wrap="square" rtlCol="0">
            <a:spAutoFit/>
          </a:bodyPr>
          <a:lstStyle/>
          <a:p>
            <a:pPr algn="l"/>
            <a:r>
              <a:rPr lang="en-US" b="1" u="sng"/>
              <a:t>Life Skills</a:t>
            </a:r>
          </a:p>
          <a:p>
            <a:pPr marL="285750" indent="-285750" algn="l">
              <a:buFont typeface="Arial" panose="020B0604020202020204" pitchFamily="34" charset="0"/>
              <a:buChar char="•"/>
            </a:pPr>
            <a:r>
              <a:rPr lang="en-US"/>
              <a:t>Flexibility</a:t>
            </a:r>
          </a:p>
          <a:p>
            <a:pPr marL="285750" indent="-285750" algn="l">
              <a:buFont typeface="Arial" panose="020B0604020202020204" pitchFamily="34" charset="0"/>
              <a:buChar char="•"/>
            </a:pPr>
            <a:r>
              <a:rPr lang="en-US"/>
              <a:t>Initiative</a:t>
            </a:r>
          </a:p>
          <a:p>
            <a:pPr marL="285750" indent="-285750" algn="l">
              <a:buFont typeface="Arial" panose="020B0604020202020204" pitchFamily="34" charset="0"/>
              <a:buChar char="•"/>
            </a:pPr>
            <a:r>
              <a:rPr lang="en-US"/>
              <a:t>Social Skills</a:t>
            </a:r>
          </a:p>
          <a:p>
            <a:pPr marL="285750" indent="-285750" algn="l">
              <a:buFont typeface="Arial" panose="020B0604020202020204" pitchFamily="34" charset="0"/>
              <a:buChar char="•"/>
            </a:pPr>
            <a:r>
              <a:rPr lang="en-US"/>
              <a:t>Productivity</a:t>
            </a:r>
          </a:p>
          <a:p>
            <a:pPr marL="285750" indent="-285750" algn="l">
              <a:buFont typeface="Arial" panose="020B0604020202020204" pitchFamily="34" charset="0"/>
              <a:buChar char="•"/>
            </a:pPr>
            <a:r>
              <a:rPr lang="en-US"/>
              <a:t>Leadership</a:t>
            </a:r>
          </a:p>
        </p:txBody>
      </p:sp>
      <p:sp>
        <p:nvSpPr>
          <p:cNvPr id="7" name="TextBox 6">
            <a:extLst>
              <a:ext uri="{FF2B5EF4-FFF2-40B4-BE49-F238E27FC236}">
                <a16:creationId xmlns:a16="http://schemas.microsoft.com/office/drawing/2014/main" id="{4D6D35DF-5604-8E4E-BDA4-647ACF373E62}"/>
              </a:ext>
            </a:extLst>
          </p:cNvPr>
          <p:cNvSpPr txBox="1"/>
          <p:nvPr/>
        </p:nvSpPr>
        <p:spPr>
          <a:xfrm>
            <a:off x="9144000" y="6289005"/>
            <a:ext cx="1651000" cy="369332"/>
          </a:xfrm>
          <a:prstGeom prst="rect">
            <a:avLst/>
          </a:prstGeom>
          <a:noFill/>
        </p:spPr>
        <p:txBody>
          <a:bodyPr wrap="square" rtlCol="0">
            <a:spAutoFit/>
          </a:bodyPr>
          <a:lstStyle/>
          <a:p>
            <a:pPr algn="l"/>
            <a:r>
              <a:rPr lang="en-US"/>
              <a:t>(Berry, n.d.)</a:t>
            </a:r>
          </a:p>
        </p:txBody>
      </p:sp>
    </p:spTree>
    <p:extLst>
      <p:ext uri="{BB962C8B-B14F-4D97-AF65-F5344CB8AC3E}">
        <p14:creationId xmlns:p14="http://schemas.microsoft.com/office/powerpoint/2010/main" val="38027203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28">
            <a:extLst>
              <a:ext uri="{FF2B5EF4-FFF2-40B4-BE49-F238E27FC236}">
                <a16:creationId xmlns:a16="http://schemas.microsoft.com/office/drawing/2014/main" id="{466012E2-2E5E-4208-B59C-DA4FC44DC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35" y="0"/>
            <a:ext cx="1222063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30">
            <a:extLst>
              <a:ext uri="{FF2B5EF4-FFF2-40B4-BE49-F238E27FC236}">
                <a16:creationId xmlns:a16="http://schemas.microsoft.com/office/drawing/2014/main" id="{05F94A0D-DB2E-4487-BA31-9105C14D95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636" y="0"/>
            <a:ext cx="12220636" cy="6858000"/>
          </a:xfrm>
          <a:prstGeom prst="rect">
            <a:avLst/>
          </a:prstGeom>
        </p:spPr>
      </p:pic>
      <p:sp>
        <p:nvSpPr>
          <p:cNvPr id="4" name="Title 3">
            <a:extLst>
              <a:ext uri="{FF2B5EF4-FFF2-40B4-BE49-F238E27FC236}">
                <a16:creationId xmlns:a16="http://schemas.microsoft.com/office/drawing/2014/main" id="{95D3DA2C-6F65-1845-821E-9130A0F570E3}"/>
              </a:ext>
            </a:extLst>
          </p:cNvPr>
          <p:cNvSpPr>
            <a:spLocks noGrp="1"/>
          </p:cNvSpPr>
          <p:nvPr>
            <p:ph type="title"/>
          </p:nvPr>
        </p:nvSpPr>
        <p:spPr>
          <a:xfrm>
            <a:off x="218016" y="2312988"/>
            <a:ext cx="4205817" cy="2852737"/>
          </a:xfrm>
        </p:spPr>
        <p:txBody>
          <a:bodyPr>
            <a:normAutofit/>
          </a:bodyPr>
          <a:lstStyle/>
          <a:p>
            <a:r>
              <a:rPr lang="en-US">
                <a:solidFill>
                  <a:schemeClr val="bg1"/>
                </a:solidFill>
              </a:rPr>
              <a:t>Frameworks and Guides</a:t>
            </a:r>
            <a:br>
              <a:rPr lang="en-US">
                <a:solidFill>
                  <a:schemeClr val="bg1"/>
                </a:solidFill>
              </a:rPr>
            </a:br>
            <a:endParaRPr lang="en-US"/>
          </a:p>
        </p:txBody>
      </p:sp>
      <p:sp>
        <p:nvSpPr>
          <p:cNvPr id="2" name="TextBox 1">
            <a:extLst>
              <a:ext uri="{FF2B5EF4-FFF2-40B4-BE49-F238E27FC236}">
                <a16:creationId xmlns:a16="http://schemas.microsoft.com/office/drawing/2014/main" id="{4027D8C0-0DAC-814B-8C3D-D086B1A41F76}"/>
              </a:ext>
            </a:extLst>
          </p:cNvPr>
          <p:cNvSpPr txBox="1"/>
          <p:nvPr/>
        </p:nvSpPr>
        <p:spPr>
          <a:xfrm>
            <a:off x="6081682" y="907811"/>
            <a:ext cx="5496485" cy="5663089"/>
          </a:xfrm>
          <a:prstGeom prst="rect">
            <a:avLst/>
          </a:prstGeom>
          <a:noFill/>
        </p:spPr>
        <p:txBody>
          <a:bodyPr wrap="square" rtlCol="0">
            <a:spAutoFit/>
          </a:bodyPr>
          <a:lstStyle/>
          <a:p>
            <a:pPr algn="l"/>
            <a:r>
              <a:rPr lang="en-US" sz="2800">
                <a:solidFill>
                  <a:prstClr val="black"/>
                </a:solidFill>
                <a:latin typeface="TimesNewRomanPSMT"/>
              </a:rPr>
              <a:t>•The P21 guide designates 4 primary areas that support integration of 21st Century Learning into early childhood experiences: </a:t>
            </a:r>
          </a:p>
          <a:p>
            <a:pPr algn="l"/>
            <a:endParaRPr lang="en-US" sz="2800">
              <a:solidFill>
                <a:prstClr val="black"/>
              </a:solidFill>
              <a:latin typeface="TimesNewRomanPSMT"/>
            </a:endParaRPr>
          </a:p>
          <a:p>
            <a:pPr algn="l"/>
            <a:r>
              <a:rPr lang="en-US" sz="2800">
                <a:solidFill>
                  <a:prstClr val="black"/>
                </a:solidFill>
                <a:latin typeface="TimesNewRomanPSMT"/>
              </a:rPr>
              <a:t>•How children learn</a:t>
            </a:r>
          </a:p>
          <a:p>
            <a:pPr algn="l"/>
            <a:r>
              <a:rPr lang="en-US" sz="2800">
                <a:solidFill>
                  <a:prstClr val="black"/>
                </a:solidFill>
                <a:latin typeface="TimesNewRomanPSMT"/>
              </a:rPr>
              <a:t>•Strategies to help them build learning skills</a:t>
            </a:r>
          </a:p>
          <a:p>
            <a:pPr algn="l"/>
            <a:r>
              <a:rPr lang="en-US" sz="2800">
                <a:solidFill>
                  <a:prstClr val="black"/>
                </a:solidFill>
                <a:latin typeface="TimesNewRomanPSMT"/>
              </a:rPr>
              <a:t>•Creating the learning environment</a:t>
            </a:r>
          </a:p>
          <a:p>
            <a:pPr algn="l"/>
            <a:r>
              <a:rPr lang="en-US" sz="2800">
                <a:solidFill>
                  <a:prstClr val="black"/>
                </a:solidFill>
                <a:latin typeface="TimesNewRomanPSMT"/>
              </a:rPr>
              <a:t>•Family Engagement</a:t>
            </a:r>
          </a:p>
          <a:p>
            <a:pPr algn="l"/>
            <a:endParaRPr lang="en-US" sz="2800">
              <a:solidFill>
                <a:prstClr val="black"/>
              </a:solidFill>
              <a:latin typeface="TimesNewRomanPSMT"/>
            </a:endParaRPr>
          </a:p>
          <a:p>
            <a:pPr algn="l"/>
            <a:endParaRPr lang="en-US" sz="1800">
              <a:solidFill>
                <a:prstClr val="black"/>
              </a:solidFill>
              <a:latin typeface="TimesNewRomanPSMT"/>
            </a:endParaRPr>
          </a:p>
          <a:p>
            <a:pPr algn="l"/>
            <a:endParaRPr lang="en-US">
              <a:solidFill>
                <a:prstClr val="black"/>
              </a:solidFill>
              <a:latin typeface="TimesNewRomanPSMT"/>
            </a:endParaRPr>
          </a:p>
          <a:p>
            <a:pPr algn="l"/>
            <a:r>
              <a:rPr lang="en-US" sz="1800">
                <a:solidFill>
                  <a:prstClr val="black"/>
                </a:solidFill>
                <a:latin typeface="TimesNewRomanPSMT"/>
              </a:rPr>
              <a:t>			 •(Ross, 2017, para. 5)</a:t>
            </a:r>
            <a:endParaRPr lang="en-US"/>
          </a:p>
        </p:txBody>
      </p:sp>
    </p:spTree>
    <p:extLst>
      <p:ext uri="{BB962C8B-B14F-4D97-AF65-F5344CB8AC3E}">
        <p14:creationId xmlns:p14="http://schemas.microsoft.com/office/powerpoint/2010/main" val="38720579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13</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Zoom Etiquette </vt:lpstr>
      <vt:lpstr>Staying  Connected Series Announcements  </vt:lpstr>
      <vt:lpstr>Staying Connected Series: Today and Tomorrow 21st Century Skills</vt:lpstr>
      <vt:lpstr>What are 21st Century Skills?</vt:lpstr>
      <vt:lpstr>PowerPoint Presentation</vt:lpstr>
      <vt:lpstr>Thoughts About Defining 21st Century Skills</vt:lpstr>
      <vt:lpstr>Definition </vt:lpstr>
      <vt:lpstr>Frameworks and Guides</vt:lpstr>
      <vt:lpstr>Frameworks and Guides </vt:lpstr>
      <vt:lpstr>Frameworks and Guides </vt:lpstr>
      <vt:lpstr>When thinking about 21st century skills, what do you think the role of the teacher is? </vt:lpstr>
      <vt:lpstr>Environment- What does a 21st century classroom look and feel like?  </vt:lpstr>
      <vt:lpstr>Environment- What does a 21st century classroom sound  like?  </vt:lpstr>
      <vt:lpstr>Planning for 21st Century Skills </vt:lpstr>
      <vt:lpstr>How are Foundations linked to 21st Century Skills?</vt:lpstr>
      <vt:lpstr>Examples and Strategies: Using  Foundations to intentionally plan for 21st Century Skills </vt:lpstr>
      <vt:lpstr>Examples and Strategies: Using  Foundations to intentionally plan for 21st Century Skills </vt:lpstr>
      <vt:lpstr>When thinking about 21st   Century Skills what does it look like in the eyes of a Child? </vt:lpstr>
      <vt:lpstr>Critical Thinking</vt:lpstr>
      <vt:lpstr>Communication </vt:lpstr>
      <vt:lpstr>Collaboration</vt:lpstr>
      <vt:lpstr>Creativity</vt:lpstr>
      <vt:lpstr>Final Thoughts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thinking about 21st century skills, what do you think the role of the teacher is? </dc:title>
  <dc:creator>Burris, Jessica</dc:creator>
  <cp:lastModifiedBy>Burris, Jessica</cp:lastModifiedBy>
  <cp:revision>1</cp:revision>
  <dcterms:created xsi:type="dcterms:W3CDTF">2020-04-03T17:40:20Z</dcterms:created>
  <dcterms:modified xsi:type="dcterms:W3CDTF">2020-04-17T17:17:23Z</dcterms:modified>
</cp:coreProperties>
</file>